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handoutMasterIdLst>
    <p:handoutMasterId r:id="rId46"/>
  </p:handoutMasterIdLst>
  <p:sldIdLst>
    <p:sldId id="256" r:id="rId2"/>
    <p:sldId id="395" r:id="rId3"/>
    <p:sldId id="355" r:id="rId4"/>
    <p:sldId id="356" r:id="rId5"/>
    <p:sldId id="357" r:id="rId6"/>
    <p:sldId id="358" r:id="rId7"/>
    <p:sldId id="359" r:id="rId8"/>
    <p:sldId id="360" r:id="rId9"/>
    <p:sldId id="361" r:id="rId10"/>
    <p:sldId id="362" r:id="rId11"/>
    <p:sldId id="363" r:id="rId12"/>
    <p:sldId id="364" r:id="rId13"/>
    <p:sldId id="365" r:id="rId14"/>
    <p:sldId id="366" r:id="rId15"/>
    <p:sldId id="367" r:id="rId16"/>
    <p:sldId id="368" r:id="rId17"/>
    <p:sldId id="398" r:id="rId18"/>
    <p:sldId id="369" r:id="rId19"/>
    <p:sldId id="370" r:id="rId20"/>
    <p:sldId id="371" r:id="rId21"/>
    <p:sldId id="372" r:id="rId22"/>
    <p:sldId id="373" r:id="rId23"/>
    <p:sldId id="374" r:id="rId24"/>
    <p:sldId id="375" r:id="rId25"/>
    <p:sldId id="376" r:id="rId26"/>
    <p:sldId id="377" r:id="rId27"/>
    <p:sldId id="378" r:id="rId28"/>
    <p:sldId id="379" r:id="rId29"/>
    <p:sldId id="380" r:id="rId30"/>
    <p:sldId id="381" r:id="rId31"/>
    <p:sldId id="382" r:id="rId32"/>
    <p:sldId id="383" r:id="rId33"/>
    <p:sldId id="384" r:id="rId34"/>
    <p:sldId id="385" r:id="rId35"/>
    <p:sldId id="386" r:id="rId36"/>
    <p:sldId id="387" r:id="rId37"/>
    <p:sldId id="388" r:id="rId38"/>
    <p:sldId id="389" r:id="rId39"/>
    <p:sldId id="390" r:id="rId40"/>
    <p:sldId id="391" r:id="rId41"/>
    <p:sldId id="396" r:id="rId42"/>
    <p:sldId id="393" r:id="rId43"/>
    <p:sldId id="394" r:id="rId44"/>
  </p:sldIdLst>
  <p:sldSz cx="9144000" cy="6858000" type="screen4x3"/>
  <p:notesSz cx="10234613" cy="71024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22FF7B67-B8A9-4432-A157-9A446BF08D77}">
          <p14:sldIdLst>
            <p14:sldId id="256"/>
            <p14:sldId id="395"/>
            <p14:sldId id="355"/>
            <p14:sldId id="356"/>
            <p14:sldId id="357"/>
          </p14:sldIdLst>
        </p14:section>
        <p14:section name="Installation" id="{176D2B94-1AE9-4A3D-AC85-C5C9566E3C17}">
          <p14:sldIdLst>
            <p14:sldId id="358"/>
            <p14:sldId id="359"/>
          </p14:sldIdLst>
        </p14:section>
        <p14:section name="Datenbank einrichten" id="{E4C7796F-935E-4F4B-BCE2-237C9F90D47F}">
          <p14:sldIdLst>
            <p14:sldId id="360"/>
            <p14:sldId id="361"/>
            <p14:sldId id="362"/>
            <p14:sldId id="363"/>
            <p14:sldId id="364"/>
            <p14:sldId id="365"/>
          </p14:sldIdLst>
        </p14:section>
        <p14:section name="Sortieren, Filtern, Suchen" id="{EE1FDA34-EF3A-4E5C-B554-C01CC9A525BD}">
          <p14:sldIdLst>
            <p14:sldId id="366"/>
            <p14:sldId id="367"/>
            <p14:sldId id="368"/>
            <p14:sldId id="398"/>
            <p14:sldId id="369"/>
            <p14:sldId id="370"/>
            <p14:sldId id="371"/>
            <p14:sldId id="372"/>
            <p14:sldId id="373"/>
            <p14:sldId id="374"/>
          </p14:sldIdLst>
        </p14:section>
        <p14:section name="Vom Computer aufs GPSr" id="{487516D1-13F0-4761-A361-19E7AAA03AE5}">
          <p14:sldIdLst>
            <p14:sldId id="375"/>
            <p14:sldId id="376"/>
            <p14:sldId id="377"/>
            <p14:sldId id="378"/>
            <p14:sldId id="379"/>
          </p14:sldIdLst>
        </p14:section>
        <p14:section name="Makros" id="{257CEDAE-BC79-452F-B342-4EE2491717FC}">
          <p14:sldIdLst>
            <p14:sldId id="380"/>
            <p14:sldId id="381"/>
            <p14:sldId id="382"/>
            <p14:sldId id="383"/>
            <p14:sldId id="384"/>
            <p14:sldId id="385"/>
            <p14:sldId id="386"/>
            <p14:sldId id="387"/>
            <p14:sldId id="388"/>
            <p14:sldId id="389"/>
            <p14:sldId id="390"/>
          </p14:sldIdLst>
        </p14:section>
        <p14:section name="Outro" id="{ABC53DB9-DBD5-4DA6-B98F-69D51127F0B7}">
          <p14:sldIdLst>
            <p14:sldId id="391"/>
            <p14:sldId id="396"/>
            <p14:sldId id="393"/>
            <p14:sldId id="39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3" d="100"/>
          <a:sy n="123" d="100"/>
        </p:scale>
        <p:origin x="-120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434999" cy="355124"/>
          </a:xfrm>
          <a:prstGeom prst="rect">
            <a:avLst/>
          </a:prstGeom>
        </p:spPr>
        <p:txBody>
          <a:bodyPr vert="horz" lIns="99066" tIns="49533" rIns="99066" bIns="49533" rtlCol="0"/>
          <a:lstStyle>
            <a:lvl1pPr algn="l">
              <a:defRPr sz="1300"/>
            </a:lvl1pPr>
          </a:lstStyle>
          <a:p>
            <a:endParaRPr lang="de-DE"/>
          </a:p>
        </p:txBody>
      </p:sp>
      <p:sp>
        <p:nvSpPr>
          <p:cNvPr id="3" name="Datumsplatzhalter 2"/>
          <p:cNvSpPr>
            <a:spLocks noGrp="1"/>
          </p:cNvSpPr>
          <p:nvPr>
            <p:ph type="dt" sz="quarter" idx="1"/>
          </p:nvPr>
        </p:nvSpPr>
        <p:spPr>
          <a:xfrm>
            <a:off x="5797246" y="0"/>
            <a:ext cx="4434999" cy="355124"/>
          </a:xfrm>
          <a:prstGeom prst="rect">
            <a:avLst/>
          </a:prstGeom>
        </p:spPr>
        <p:txBody>
          <a:bodyPr vert="horz" lIns="99066" tIns="49533" rIns="99066" bIns="49533" rtlCol="0"/>
          <a:lstStyle>
            <a:lvl1pPr algn="r">
              <a:defRPr sz="1300"/>
            </a:lvl1pPr>
          </a:lstStyle>
          <a:p>
            <a:fld id="{FD3EB2B9-6464-4607-A801-E2916DD46DAC}" type="datetimeFigureOut">
              <a:rPr lang="de-DE" smtClean="0"/>
              <a:t>02.09.2013</a:t>
            </a:fld>
            <a:endParaRPr lang="de-DE"/>
          </a:p>
        </p:txBody>
      </p:sp>
      <p:sp>
        <p:nvSpPr>
          <p:cNvPr id="4" name="Fußzeilenplatzhalter 3"/>
          <p:cNvSpPr>
            <a:spLocks noGrp="1"/>
          </p:cNvSpPr>
          <p:nvPr>
            <p:ph type="ftr" sz="quarter" idx="2"/>
          </p:nvPr>
        </p:nvSpPr>
        <p:spPr>
          <a:xfrm>
            <a:off x="0" y="6746119"/>
            <a:ext cx="4434999" cy="355124"/>
          </a:xfrm>
          <a:prstGeom prst="rect">
            <a:avLst/>
          </a:prstGeom>
        </p:spPr>
        <p:txBody>
          <a:bodyPr vert="horz" lIns="99066" tIns="49533" rIns="99066" bIns="49533" rtlCol="0" anchor="b"/>
          <a:lstStyle>
            <a:lvl1pPr algn="l">
              <a:defRPr sz="1300"/>
            </a:lvl1pPr>
          </a:lstStyle>
          <a:p>
            <a:endParaRPr lang="de-DE"/>
          </a:p>
        </p:txBody>
      </p:sp>
      <p:sp>
        <p:nvSpPr>
          <p:cNvPr id="5" name="Foliennummernplatzhalter 4"/>
          <p:cNvSpPr>
            <a:spLocks noGrp="1"/>
          </p:cNvSpPr>
          <p:nvPr>
            <p:ph type="sldNum" sz="quarter" idx="3"/>
          </p:nvPr>
        </p:nvSpPr>
        <p:spPr>
          <a:xfrm>
            <a:off x="5797246" y="6746119"/>
            <a:ext cx="4434999" cy="355124"/>
          </a:xfrm>
          <a:prstGeom prst="rect">
            <a:avLst/>
          </a:prstGeom>
        </p:spPr>
        <p:txBody>
          <a:bodyPr vert="horz" lIns="99066" tIns="49533" rIns="99066" bIns="49533" rtlCol="0" anchor="b"/>
          <a:lstStyle>
            <a:lvl1pPr algn="r">
              <a:defRPr sz="1300"/>
            </a:lvl1pPr>
          </a:lstStyle>
          <a:p>
            <a:fld id="{312B9ECD-27B5-49EF-A0EC-701054F97D1B}" type="slidenum">
              <a:rPr lang="de-DE" smtClean="0"/>
              <a:t>‹Nr.›</a:t>
            </a:fld>
            <a:endParaRPr lang="de-DE"/>
          </a:p>
        </p:txBody>
      </p:sp>
    </p:spTree>
    <p:extLst>
      <p:ext uri="{BB962C8B-B14F-4D97-AF65-F5344CB8AC3E}">
        <p14:creationId xmlns:p14="http://schemas.microsoft.com/office/powerpoint/2010/main" val="3104385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435475" cy="3556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5797550" y="0"/>
            <a:ext cx="4435475" cy="355600"/>
          </a:xfrm>
          <a:prstGeom prst="rect">
            <a:avLst/>
          </a:prstGeom>
        </p:spPr>
        <p:txBody>
          <a:bodyPr vert="horz" lIns="91440" tIns="45720" rIns="91440" bIns="45720" rtlCol="0"/>
          <a:lstStyle>
            <a:lvl1pPr algn="r">
              <a:defRPr sz="1200"/>
            </a:lvl1pPr>
          </a:lstStyle>
          <a:p>
            <a:fld id="{91B8A45F-7394-4B68-BBBA-74F6B2D666BC}" type="datetimeFigureOut">
              <a:rPr lang="de-DE" smtClean="0"/>
              <a:t>02.09.2013</a:t>
            </a:fld>
            <a:endParaRPr lang="de-DE"/>
          </a:p>
        </p:txBody>
      </p:sp>
      <p:sp>
        <p:nvSpPr>
          <p:cNvPr id="4" name="Folienbildplatzhalter 3"/>
          <p:cNvSpPr>
            <a:spLocks noGrp="1" noRot="1" noChangeAspect="1"/>
          </p:cNvSpPr>
          <p:nvPr>
            <p:ph type="sldImg" idx="2"/>
          </p:nvPr>
        </p:nvSpPr>
        <p:spPr>
          <a:xfrm>
            <a:off x="3343275" y="533400"/>
            <a:ext cx="3549650" cy="26622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1023938" y="3373438"/>
            <a:ext cx="8186737" cy="3195637"/>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6746875"/>
            <a:ext cx="4435475" cy="35401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5797550" y="6746875"/>
            <a:ext cx="4435475" cy="354013"/>
          </a:xfrm>
          <a:prstGeom prst="rect">
            <a:avLst/>
          </a:prstGeom>
        </p:spPr>
        <p:txBody>
          <a:bodyPr vert="horz" lIns="91440" tIns="45720" rIns="91440" bIns="45720" rtlCol="0" anchor="b"/>
          <a:lstStyle>
            <a:lvl1pPr algn="r">
              <a:defRPr sz="1200"/>
            </a:lvl1pPr>
          </a:lstStyle>
          <a:p>
            <a:fld id="{12AF1321-15B9-4D34-A880-43B7C2D703B8}" type="slidenum">
              <a:rPr lang="de-DE" smtClean="0"/>
              <a:t>‹Nr.›</a:t>
            </a:fld>
            <a:endParaRPr lang="de-DE"/>
          </a:p>
        </p:txBody>
      </p:sp>
    </p:spTree>
    <p:extLst>
      <p:ext uri="{BB962C8B-B14F-4D97-AF65-F5344CB8AC3E}">
        <p14:creationId xmlns:p14="http://schemas.microsoft.com/office/powerpoint/2010/main" val="717461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863BD2E-60DC-4442-AB19-8F817396CFC4}" type="slidenum">
              <a:rPr lang="de-DE" smtClean="0"/>
              <a:t>7</a:t>
            </a:fld>
            <a:endParaRPr lang="de-DE"/>
          </a:p>
        </p:txBody>
      </p:sp>
    </p:spTree>
    <p:extLst>
      <p:ext uri="{BB962C8B-B14F-4D97-AF65-F5344CB8AC3E}">
        <p14:creationId xmlns:p14="http://schemas.microsoft.com/office/powerpoint/2010/main" val="10029605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1026" name="Picture 2" descr="http://www.lost-in-mv.de/wp/wp-content/uploads/2012/11/Prora-Schaurig_imposant.jpg"/>
          <p:cNvPicPr>
            <a:picLocks noChangeAspect="1" noChangeArrowheads="1"/>
          </p:cNvPicPr>
          <p:nvPr userDrawn="1"/>
        </p:nvPicPr>
        <p:blipFill>
          <a:blip r:embed="rId2">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007" y="-1"/>
            <a:ext cx="9154007" cy="686550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DE"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A5D92F7A-42BD-4B2D-8666-811D493DF9B0}" type="datetime1">
              <a:rPr lang="de-DE" smtClean="0"/>
              <a:t>02.09.2013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2A41EC0-69FA-4860-B755-6E811E0BB15E}"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29226C6-3B72-4AB4-A7DB-C1C30A0588AB}" type="datetime1">
              <a:rPr lang="de-DE" smtClean="0"/>
              <a:t>02.09.2013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2A41EC0-69FA-4860-B755-6E811E0BB15E}"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71E52C9-2053-4A74-A1ED-F6B2C4BE32F6}" type="datetime1">
              <a:rPr lang="de-DE" smtClean="0"/>
              <a:t>02.09.2013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2A41EC0-69FA-4860-B755-6E811E0BB15E}" type="slidenum">
              <a:rPr lang="de-DE" smtClean="0"/>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7813"/>
            <a:ext cx="8229600" cy="114300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307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648200" y="1600200"/>
            <a:ext cx="4038600" cy="45307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457200" y="6278563"/>
            <a:ext cx="2133600" cy="457200"/>
          </a:xfrm>
        </p:spPr>
        <p:txBody>
          <a:bodyPr/>
          <a:lstStyle>
            <a:lvl1pPr>
              <a:defRPr/>
            </a:lvl1pPr>
          </a:lstStyle>
          <a:p>
            <a:fld id="{578C337F-569D-4C95-BC2F-B908B8C23637}" type="datetime1">
              <a:rPr lang="de-DE" smtClean="0"/>
              <a:t>02.09.2013</a:t>
            </a:fld>
            <a:endParaRPr lang="de-DE"/>
          </a:p>
        </p:txBody>
      </p:sp>
      <p:sp>
        <p:nvSpPr>
          <p:cNvPr id="6" name="Fußzeilenplatzhalter 5"/>
          <p:cNvSpPr>
            <a:spLocks noGrp="1"/>
          </p:cNvSpPr>
          <p:nvPr>
            <p:ph type="ftr" sz="quarter" idx="11"/>
          </p:nvPr>
        </p:nvSpPr>
        <p:spPr>
          <a:xfrm>
            <a:off x="3124200" y="6278563"/>
            <a:ext cx="2895600" cy="457200"/>
          </a:xfrm>
        </p:spPr>
        <p:txBody>
          <a:bodyPr/>
          <a:lstStyle>
            <a:lvl1pPr>
              <a:defRPr/>
            </a:lvl1pPr>
          </a:lstStyle>
          <a:p>
            <a:r>
              <a:rPr lang="de-DE" smtClean="0"/>
              <a:t>GSAK für Einsteiger || Mega Berlin 2013 || RNKBerlin</a:t>
            </a:r>
            <a:endParaRPr lang="de-DE"/>
          </a:p>
        </p:txBody>
      </p:sp>
      <p:sp>
        <p:nvSpPr>
          <p:cNvPr id="7" name="Foliennummernplatzhalter 6"/>
          <p:cNvSpPr>
            <a:spLocks noGrp="1"/>
          </p:cNvSpPr>
          <p:nvPr>
            <p:ph type="sldNum" sz="quarter" idx="12"/>
          </p:nvPr>
        </p:nvSpPr>
        <p:spPr>
          <a:xfrm>
            <a:off x="6553200" y="6278563"/>
            <a:ext cx="2133600" cy="457200"/>
          </a:xfrm>
        </p:spPr>
        <p:txBody>
          <a:bodyPr/>
          <a:lstStyle>
            <a:lvl1pPr>
              <a:defRPr/>
            </a:lvl1pPr>
          </a:lstStyle>
          <a:p>
            <a:fld id="{52331589-1D56-44A2-BAFA-1E14EBF12940}" type="slidenum">
              <a:rPr lang="de-DE"/>
              <a:pPr/>
              <a:t>‹Nr.›</a:t>
            </a:fld>
            <a:endParaRPr lang="de-DE"/>
          </a:p>
        </p:txBody>
      </p:sp>
    </p:spTree>
    <p:extLst>
      <p:ext uri="{BB962C8B-B14F-4D97-AF65-F5344CB8AC3E}">
        <p14:creationId xmlns:p14="http://schemas.microsoft.com/office/powerpoint/2010/main" val="21267672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6003520-D894-4D6B-A534-FC4722C6C32C}" type="datetime1">
              <a:rPr lang="de-DE" smtClean="0"/>
              <a:t>02.09.2013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2A41EC0-69FA-4860-B755-6E811E0BB15E}"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5A5B7430-9DEC-40F7-A682-9D0A35D12E28}" type="datetime1">
              <a:rPr lang="de-DE" smtClean="0"/>
              <a:t>02.09.2013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2A41EC0-69FA-4860-B755-6E811E0BB15E}"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4EF63FDE-2671-46C6-9D23-0CCA2195D606}" type="datetime1">
              <a:rPr lang="de-DE" smtClean="0"/>
              <a:t>02.09.2013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2A41EC0-69FA-4860-B755-6E811E0BB15E}"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9574BD2B-E0F5-4B99-8EF9-FD7FFB103F57}" type="datetime1">
              <a:rPr lang="de-DE" smtClean="0"/>
              <a:t>02.09.2013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A2A41EC0-69FA-4860-B755-6E811E0BB15E}"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9ED5B935-6290-4770-A927-27B1983495C1}" type="datetime1">
              <a:rPr lang="de-DE" smtClean="0"/>
              <a:t>02.09.2013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A2A41EC0-69FA-4860-B755-6E811E0BB15E}"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99C94AC-E9F8-4BD2-B946-CB99F7E70755}" type="datetime1">
              <a:rPr lang="de-DE" smtClean="0"/>
              <a:t>02.09.2013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2A41EC0-69FA-4860-B755-6E811E0BB15E}"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A68CE95B-F72B-4668-9645-6C9EA68E549C}" type="datetime1">
              <a:rPr lang="de-DE" smtClean="0"/>
              <a:t>02.09.2013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2A41EC0-69FA-4860-B755-6E811E0BB15E}"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31BB9128-F7D1-4958-A0C3-66AF281197F4}" type="datetime1">
              <a:rPr lang="de-DE" smtClean="0"/>
              <a:t>02.09.2013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2A41EC0-69FA-4860-B755-6E811E0BB15E}"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41A1A998-7823-48A4-A347-863D98051331}" type="datetime1">
              <a:rPr lang="de-DE" smtClean="0"/>
              <a:t>02.09.2013</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A2A41EC0-69FA-4860-B755-6E811E0BB15E}"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gsak.net/board/index.php?act=Attach&amp;type=post&amp;id=151522" TargetMode="External"/><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ampenschleifer.de/"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anode.plus.com/spoilersync/" TargetMode="External"/><Relationship Id="rId2" Type="http://schemas.openxmlformats.org/officeDocument/2006/relationships/hyperlink" Target="http://gsak.net/board/index.php?showtopic=17673&amp;st=0&amp;"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gsak.net/board/index.php?showforum=12"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gsak.net/board/index.php?showtopic=7745&amp;st=0" TargetMode="Externa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gsak.net/board/MacroIndex.php"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gsak.net/board/index.php?showtopic=23707&amp;view=findpost&amp;p=186066" TargetMode="External"/><Relationship Id="rId13" Type="http://schemas.openxmlformats.org/officeDocument/2006/relationships/image" Target="../media/image27.PNG"/><Relationship Id="rId3" Type="http://schemas.openxmlformats.org/officeDocument/2006/relationships/hyperlink" Target="http://gsak.net/board/index.php?showtopic=14497&amp;view=findpost&amp;p=179014" TargetMode="External"/><Relationship Id="rId7" Type="http://schemas.openxmlformats.org/officeDocument/2006/relationships/hyperlink" Target="http://gsak.net/board/index.php?showtopic=7289&amp;view=findpost&amp;p=60930" TargetMode="External"/><Relationship Id="rId12" Type="http://schemas.openxmlformats.org/officeDocument/2006/relationships/hyperlink" Target="http://gsak.net/board/index.php?showtopic=17673&amp;view=findpost&amp;p=124740" TargetMode="External"/><Relationship Id="rId2" Type="http://schemas.openxmlformats.org/officeDocument/2006/relationships/hyperlink" Target="http://gsak.net/board/MacroIndex.php" TargetMode="External"/><Relationship Id="rId1" Type="http://schemas.openxmlformats.org/officeDocument/2006/relationships/slideLayout" Target="../slideLayouts/slideLayout2.xml"/><Relationship Id="rId6" Type="http://schemas.openxmlformats.org/officeDocument/2006/relationships/hyperlink" Target="http://gsak.net/board/index.php?showtopic=13432&amp;view=findpost&amp;p=122812" TargetMode="External"/><Relationship Id="rId11" Type="http://schemas.openxmlformats.org/officeDocument/2006/relationships/hyperlink" Target="http://gsak.net/board/index.php?showtopic=7593&amp;view=findpost&amp;p=66563" TargetMode="External"/><Relationship Id="rId5" Type="http://schemas.openxmlformats.org/officeDocument/2006/relationships/hyperlink" Target="http://gsak.net/board/index.php?showtopic=10364&amp;view=findpost&amp;p=188071" TargetMode="External"/><Relationship Id="rId10" Type="http://schemas.openxmlformats.org/officeDocument/2006/relationships/hyperlink" Target="http://gsak.net/board/index.php?showtopic=1464&amp;view=findpost&amp;p=88111" TargetMode="External"/><Relationship Id="rId4" Type="http://schemas.openxmlformats.org/officeDocument/2006/relationships/hyperlink" Target="http://gsak.net/board/index.php?showtopic=4623&amp;view=findpost&amp;p=190293" TargetMode="External"/><Relationship Id="rId9" Type="http://schemas.openxmlformats.org/officeDocument/2006/relationships/hyperlink" Target="http://gsak.net/board/index.php?showtopic=11824&amp;view=findpost&amp;p=171971" TargetMode="External"/><Relationship Id="rId1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www.opencaching.de/okapi/introduction.html" TargetMode="External"/><Relationship Id="rId7" Type="http://schemas.openxmlformats.org/officeDocument/2006/relationships/hyperlink" Target="http://www.magellangps.com/Store/VantagePoint_Software/VantagePoint" TargetMode="External"/><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hyperlink" Target="http://www.garmin.com/de-DE/shop/downloads/basecamp" TargetMode="External"/><Relationship Id="rId5" Type="http://schemas.openxmlformats.org/officeDocument/2006/relationships/hyperlink" Target="http://opencachemanage.sourceforge.net/ocmdesktopedition.html" TargetMode="External"/><Relationship Id="rId4" Type="http://schemas.openxmlformats.org/officeDocument/2006/relationships/hyperlink" Target="http://gsak.net/board/index.php?showtopic=25242&amp;st=0&amp;#entry189584"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mailto:robin-gsak@wampenschleifer.de" TargetMode="External"/><Relationship Id="rId2" Type="http://schemas.openxmlformats.org/officeDocument/2006/relationships/hyperlink" Target="http://www.geocaching.com/profile/?u=spazierenmitziel"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creativecommons.org/licenses/by-nc-sa/3.0/deed.de" TargetMode="External"/><Relationship Id="rId7" Type="http://schemas.openxmlformats.org/officeDocument/2006/relationships/hyperlink" Target="http://wiki.creativecommons.org/Frequently_Asked_Questions#When_are_publicity_rights_relevant.3F" TargetMode="External"/><Relationship Id="rId2" Type="http://schemas.openxmlformats.org/officeDocument/2006/relationships/hyperlink" Target="creativecommons.org/licenses/by-nc-sa/3.0/deed.de" TargetMode="External"/><Relationship Id="rId1" Type="http://schemas.openxmlformats.org/officeDocument/2006/relationships/slideLayout" Target="../slideLayouts/slideLayout2.xml"/><Relationship Id="rId6" Type="http://schemas.openxmlformats.org/officeDocument/2006/relationships/hyperlink" Target="http://wiki.creativecommons.org/Frequently_Asked_Questions#I_don.E2.80.99t_like_the_way_a_person_has_used_my_work_in_a_derivative_work_or_included_it_in_a_collective_work.3B_what_can_I_do.3F" TargetMode="External"/><Relationship Id="rId5" Type="http://schemas.openxmlformats.org/officeDocument/2006/relationships/hyperlink" Target="http://wiki.creativecommons.org/Frequently_Asked_Questions#Do_Creative_Commons_licenses_affect_fair_use.2C_fair_dealing_or_other_exceptions_to_copyright.3F" TargetMode="External"/><Relationship Id="rId4" Type="http://schemas.openxmlformats.org/officeDocument/2006/relationships/hyperlink" Target="http://wiki.creativecommons.org/Public_domai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gsak.ne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gsak.net/GSAK101_German.doc" TargetMode="External"/><Relationship Id="rId4" Type="http://schemas.openxmlformats.org/officeDocument/2006/relationships/hyperlink" Target="http://www.geocaching.com/account/default.aspx"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prora2013.de/bilder_banner/banner04/Final-eckig-Treppenhaus-Schrift-weiss-schwarz_500x142.png"/>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372755" y="0"/>
            <a:ext cx="4762500" cy="1352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lstStyle/>
          <a:p>
            <a:pPr eaLnBrk="1" hangingPunct="1">
              <a:defRPr/>
            </a:pPr>
            <a:r>
              <a:rPr lang="de-DE" dirty="0" smtClean="0"/>
              <a:t>Datenbank einrichten</a:t>
            </a:r>
          </a:p>
        </p:txBody>
      </p:sp>
      <p:sp>
        <p:nvSpPr>
          <p:cNvPr id="21507" name="Rectangle 3"/>
          <p:cNvSpPr>
            <a:spLocks noGrp="1" noRot="1" noChangeArrowheads="1"/>
          </p:cNvSpPr>
          <p:nvPr>
            <p:ph type="body" idx="1"/>
          </p:nvPr>
        </p:nvSpPr>
        <p:spPr/>
        <p:txBody>
          <a:bodyPr/>
          <a:lstStyle/>
          <a:p>
            <a:pPr eaLnBrk="1" hangingPunct="1">
              <a:lnSpc>
                <a:spcPct val="90000"/>
              </a:lnSpc>
              <a:defRPr/>
            </a:pPr>
            <a:r>
              <a:rPr lang="de-DE" sz="2800" dirty="0" smtClean="0"/>
              <a:t>PQ mit Caches für diese Datenbank laden </a:t>
            </a:r>
            <a:br>
              <a:rPr lang="de-DE" sz="2800" dirty="0" smtClean="0"/>
            </a:br>
            <a:r>
              <a:rPr lang="de-DE" sz="2800" dirty="0" smtClean="0"/>
              <a:t>[Datei </a:t>
            </a:r>
            <a:r>
              <a:rPr lang="de-DE" sz="2800" dirty="0" smtClean="0">
                <a:sym typeface="Wingdings" pitchFamily="2" charset="2"/>
              </a:rPr>
              <a:t> Öffnen</a:t>
            </a:r>
            <a:r>
              <a:rPr lang="de-DE" sz="2800" dirty="0" smtClean="0"/>
              <a:t>; </a:t>
            </a:r>
            <a:r>
              <a:rPr lang="de-DE" sz="2800" dirty="0" err="1" smtClean="0"/>
              <a:t>Strg+O</a:t>
            </a:r>
            <a:r>
              <a:rPr lang="de-DE" sz="2800" dirty="0" smtClean="0"/>
              <a:t>]</a:t>
            </a:r>
          </a:p>
          <a:p>
            <a:pPr lvl="1" eaLnBrk="1" hangingPunct="1">
              <a:lnSpc>
                <a:spcPct val="90000"/>
              </a:lnSpc>
              <a:defRPr/>
            </a:pPr>
            <a:r>
              <a:rPr lang="de-DE" sz="2400" dirty="0" smtClean="0"/>
              <a:t>„Normale“ PQ für offene Caches</a:t>
            </a:r>
          </a:p>
          <a:p>
            <a:pPr lvl="1" eaLnBrk="1" hangingPunct="1">
              <a:lnSpc>
                <a:spcPct val="90000"/>
              </a:lnSpc>
              <a:defRPr/>
            </a:pPr>
            <a:r>
              <a:rPr lang="de-DE" sz="2400" dirty="0" smtClean="0"/>
              <a:t>„</a:t>
            </a:r>
            <a:r>
              <a:rPr lang="de-DE" sz="2400" dirty="0" err="1" smtClean="0"/>
              <a:t>My</a:t>
            </a:r>
            <a:r>
              <a:rPr lang="de-DE" sz="2400" dirty="0" smtClean="0"/>
              <a:t> </a:t>
            </a:r>
            <a:r>
              <a:rPr lang="de-DE" sz="2400" dirty="0" err="1" smtClean="0"/>
              <a:t>Finds</a:t>
            </a:r>
            <a:r>
              <a:rPr lang="de-DE" sz="2400" dirty="0" smtClean="0"/>
              <a:t>“-PQ für gefundene Caches </a:t>
            </a:r>
          </a:p>
          <a:p>
            <a:pPr lvl="1" eaLnBrk="1" hangingPunct="1">
              <a:lnSpc>
                <a:spcPct val="90000"/>
              </a:lnSpc>
              <a:defRPr/>
            </a:pPr>
            <a:r>
              <a:rPr lang="de-DE" sz="2400" dirty="0" smtClean="0"/>
              <a:t>„Meine Caches“-PQ</a:t>
            </a:r>
          </a:p>
          <a:p>
            <a:pPr lvl="1" eaLnBrk="1" hangingPunct="1">
              <a:lnSpc>
                <a:spcPct val="90000"/>
              </a:lnSpc>
              <a:defRPr/>
            </a:pPr>
            <a:r>
              <a:rPr lang="de-DE" sz="2400" dirty="0" smtClean="0"/>
              <a:t>Zip-Datei muss nicht entpackt werden</a:t>
            </a:r>
          </a:p>
          <a:p>
            <a:pPr lvl="1" eaLnBrk="1" hangingPunct="1">
              <a:lnSpc>
                <a:spcPct val="90000"/>
              </a:lnSpc>
              <a:defRPr/>
            </a:pPr>
            <a:r>
              <a:rPr lang="de-DE" sz="2400" dirty="0" smtClean="0"/>
              <a:t>GSAK merkt sich den Dateinamen pro Datenbank</a:t>
            </a:r>
          </a:p>
          <a:p>
            <a:pPr eaLnBrk="1" hangingPunct="1">
              <a:lnSpc>
                <a:spcPct val="90000"/>
              </a:lnSpc>
              <a:defRPr/>
            </a:pPr>
            <a:r>
              <a:rPr lang="de-DE" sz="2800" dirty="0" smtClean="0"/>
              <a:t>„Nullpunkt“ definieren: </a:t>
            </a:r>
          </a:p>
          <a:p>
            <a:pPr lvl="1" eaLnBrk="1" hangingPunct="1">
              <a:lnSpc>
                <a:spcPct val="90000"/>
              </a:lnSpc>
              <a:defRPr/>
            </a:pPr>
            <a:r>
              <a:rPr lang="de-DE" sz="2400" dirty="0" smtClean="0"/>
              <a:t>[Datenbank </a:t>
            </a:r>
            <a:r>
              <a:rPr lang="de-DE" sz="2400" dirty="0" smtClean="0">
                <a:sym typeface="Wingdings" pitchFamily="2" charset="2"/>
              </a:rPr>
              <a:t> Eigenschaften</a:t>
            </a:r>
            <a:r>
              <a:rPr lang="de-DE" sz="2400" dirty="0" smtClean="0"/>
              <a:t>] </a:t>
            </a:r>
            <a:br>
              <a:rPr lang="de-DE" sz="2400" dirty="0" smtClean="0"/>
            </a:br>
            <a:r>
              <a:rPr lang="de-DE" sz="1800" dirty="0" smtClean="0"/>
              <a:t>(Bei Bedarf: Weitere unter [Extras </a:t>
            </a:r>
            <a:r>
              <a:rPr lang="de-DE" sz="1800" dirty="0" smtClean="0">
                <a:sym typeface="Wingdings" pitchFamily="2" charset="2"/>
              </a:rPr>
              <a:t> Optionen  Orte</a:t>
            </a:r>
            <a:r>
              <a:rPr lang="de-DE" sz="1800" dirty="0" smtClean="0"/>
              <a:t>] hinzufügen)</a:t>
            </a:r>
          </a:p>
          <a:p>
            <a:pPr lvl="1" eaLnBrk="1" hangingPunct="1">
              <a:lnSpc>
                <a:spcPct val="90000"/>
              </a:lnSpc>
              <a:defRPr/>
            </a:pPr>
            <a:r>
              <a:rPr lang="de-DE" sz="2400" dirty="0" smtClean="0"/>
              <a:t>Wahlweise auch [Wegpunkt </a:t>
            </a:r>
            <a:r>
              <a:rPr lang="de-DE" sz="2400" dirty="0" smtClean="0">
                <a:sym typeface="Wingdings" pitchFamily="2" charset="2"/>
              </a:rPr>
              <a:t> Als Zentrum setzen</a:t>
            </a:r>
            <a:r>
              <a:rPr lang="de-DE" sz="2400" dirty="0" smtClean="0"/>
              <a:t>]</a:t>
            </a:r>
          </a:p>
        </p:txBody>
      </p:sp>
      <p:sp>
        <p:nvSpPr>
          <p:cNvPr id="3" name="Foliennummernplatzhalter 2"/>
          <p:cNvSpPr>
            <a:spLocks noGrp="1"/>
          </p:cNvSpPr>
          <p:nvPr>
            <p:ph type="sldNum" sz="quarter" idx="12"/>
          </p:nvPr>
        </p:nvSpPr>
        <p:spPr>
          <a:xfrm>
            <a:off x="6553200" y="6356350"/>
            <a:ext cx="2133600" cy="365125"/>
          </a:xfrm>
        </p:spPr>
        <p:txBody>
          <a:bodyPr/>
          <a:lstStyle/>
          <a:p>
            <a:fld id="{A2A41EC0-69FA-4860-B755-6E811E0BB15E}" type="slidenum">
              <a:rPr lang="de-DE" smtClean="0"/>
              <a:pPr/>
              <a:t>10</a:t>
            </a:fld>
            <a:endParaRPr lang="de-DE"/>
          </a:p>
        </p:txBody>
      </p:sp>
      <p:grpSp>
        <p:nvGrpSpPr>
          <p:cNvPr id="5" name="Gruppieren 4"/>
          <p:cNvGrpSpPr/>
          <p:nvPr/>
        </p:nvGrpSpPr>
        <p:grpSpPr>
          <a:xfrm>
            <a:off x="6084169" y="2027107"/>
            <a:ext cx="3059832" cy="1328913"/>
            <a:chOff x="6084169" y="2027107"/>
            <a:chExt cx="3059832" cy="1328913"/>
          </a:xfrm>
        </p:grpSpPr>
        <p:sp>
          <p:nvSpPr>
            <p:cNvPr id="11" name="Rechteck 10"/>
            <p:cNvSpPr/>
            <p:nvPr/>
          </p:nvSpPr>
          <p:spPr>
            <a:xfrm>
              <a:off x="6084169" y="2027107"/>
              <a:ext cx="3059832" cy="1328913"/>
            </a:xfrm>
            <a:prstGeom prst="rect">
              <a:avLst/>
            </a:prstGeom>
            <a:solidFill>
              <a:schemeClr val="tx1">
                <a:lumMod val="75000"/>
                <a:lumOff val="25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a:lnSpc>
                  <a:spcPct val="80000"/>
                </a:lnSpc>
                <a:defRPr/>
              </a:pPr>
              <a:endParaRPr lang="de-DE" sz="2400" b="1" dirty="0">
                <a:solidFill>
                  <a:schemeClr val="tx1"/>
                </a:solidFill>
              </a:endParaRPr>
            </a:p>
          </p:txBody>
        </p:sp>
        <p:grpSp>
          <p:nvGrpSpPr>
            <p:cNvPr id="4" name="Gruppieren 3"/>
            <p:cNvGrpSpPr/>
            <p:nvPr/>
          </p:nvGrpSpPr>
          <p:grpSpPr>
            <a:xfrm>
              <a:off x="6084169" y="2204864"/>
              <a:ext cx="2998708" cy="1151156"/>
              <a:chOff x="6084169" y="2204864"/>
              <a:chExt cx="2998708" cy="1151156"/>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2204864"/>
                <a:ext cx="2847975" cy="504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9" name="Textfeld 1"/>
              <p:cNvSpPr txBox="1">
                <a:spLocks noChangeArrowheads="1"/>
              </p:cNvSpPr>
              <p:nvPr/>
            </p:nvSpPr>
            <p:spPr bwMode="auto">
              <a:xfrm>
                <a:off x="6084169" y="2709689"/>
                <a:ext cx="2998708" cy="64633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r" eaLnBrk="1" hangingPunct="1"/>
                <a:r>
                  <a:rPr lang="de-DE" sz="1200" b="1" dirty="0">
                    <a:solidFill>
                      <a:schemeClr val="bg1">
                        <a:lumMod val="85000"/>
                      </a:schemeClr>
                    </a:solidFill>
                  </a:rPr>
                  <a:t>Diese Parameter sagen, dass </a:t>
                </a:r>
                <a:r>
                  <a:rPr lang="de-DE" sz="1200" b="1" dirty="0" smtClean="0">
                    <a:solidFill>
                      <a:schemeClr val="bg1">
                        <a:lumMod val="85000"/>
                      </a:schemeClr>
                    </a:solidFill>
                  </a:rPr>
                  <a:t>GSAK Landkreis, Bundesland und Höhe einfügen </a:t>
                </a:r>
                <a:r>
                  <a:rPr lang="de-DE" sz="1200" b="1" dirty="0">
                    <a:solidFill>
                      <a:schemeClr val="bg1">
                        <a:lumMod val="85000"/>
                      </a:schemeClr>
                    </a:solidFill>
                  </a:rPr>
                  <a:t>soll</a:t>
                </a:r>
              </a:p>
            </p:txBody>
          </p:sp>
        </p:grpSp>
      </p:grpSp>
    </p:spTree>
    <p:extLst>
      <p:ext uri="{BB962C8B-B14F-4D97-AF65-F5344CB8AC3E}">
        <p14:creationId xmlns:p14="http://schemas.microsoft.com/office/powerpoint/2010/main" val="10050444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pPr eaLnBrk="1" hangingPunct="1">
              <a:defRPr/>
            </a:pPr>
            <a:r>
              <a:rPr lang="de-DE" dirty="0" smtClean="0"/>
              <a:t>Datenbank aktualisieren</a:t>
            </a:r>
          </a:p>
        </p:txBody>
      </p:sp>
      <p:sp>
        <p:nvSpPr>
          <p:cNvPr id="22531" name="Rectangle 3"/>
          <p:cNvSpPr>
            <a:spLocks noGrp="1" noRot="1" noChangeArrowheads="1"/>
          </p:cNvSpPr>
          <p:nvPr>
            <p:ph type="body" idx="1"/>
          </p:nvPr>
        </p:nvSpPr>
        <p:spPr/>
        <p:txBody>
          <a:bodyPr>
            <a:noAutofit/>
          </a:bodyPr>
          <a:lstStyle/>
          <a:p>
            <a:pPr eaLnBrk="1" hangingPunct="1">
              <a:lnSpc>
                <a:spcPct val="90000"/>
              </a:lnSpc>
              <a:defRPr/>
            </a:pPr>
            <a:r>
              <a:rPr lang="de-DE" sz="2800" dirty="0" smtClean="0"/>
              <a:t>Regelmäßige PQs</a:t>
            </a:r>
          </a:p>
          <a:p>
            <a:pPr eaLnBrk="1" hangingPunct="1">
              <a:lnSpc>
                <a:spcPct val="90000"/>
              </a:lnSpc>
              <a:defRPr/>
            </a:pPr>
            <a:r>
              <a:rPr lang="de-DE" sz="2800" dirty="0" smtClean="0"/>
              <a:t>Download einzelner GPX-Dateien</a:t>
            </a:r>
          </a:p>
          <a:p>
            <a:pPr eaLnBrk="1" hangingPunct="1">
              <a:lnSpc>
                <a:spcPct val="90000"/>
              </a:lnSpc>
              <a:defRPr/>
            </a:pPr>
            <a:r>
              <a:rPr lang="de-DE" sz="2800" dirty="0" smtClean="0"/>
              <a:t>Aktualisieren aus GSAK</a:t>
            </a:r>
          </a:p>
          <a:p>
            <a:pPr eaLnBrk="1" hangingPunct="1">
              <a:lnSpc>
                <a:spcPct val="90000"/>
              </a:lnSpc>
              <a:defRPr/>
            </a:pPr>
            <a:r>
              <a:rPr lang="de-DE" sz="2800" dirty="0" smtClean="0"/>
              <a:t>Achtung: GSAK kann archivierte Caches nicht automatisch erkennen! Diese müssen also von Hand gefiltert und gelöscht werden.</a:t>
            </a:r>
            <a:endParaRPr lang="de-DE" sz="2800" dirty="0"/>
          </a:p>
        </p:txBody>
      </p:sp>
      <p:pic>
        <p:nvPicPr>
          <p:cNvPr id="22532" name="Picture 4" descr="ScreenGrab_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0955" y="1412776"/>
            <a:ext cx="3346450" cy="6429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liennummernplatzhalter 2"/>
          <p:cNvSpPr>
            <a:spLocks noGrp="1"/>
          </p:cNvSpPr>
          <p:nvPr>
            <p:ph type="sldNum" sz="quarter" idx="12"/>
          </p:nvPr>
        </p:nvSpPr>
        <p:spPr>
          <a:xfrm>
            <a:off x="6553200" y="6356350"/>
            <a:ext cx="2133600" cy="365125"/>
          </a:xfrm>
        </p:spPr>
        <p:txBody>
          <a:bodyPr/>
          <a:lstStyle/>
          <a:p>
            <a:fld id="{A2A41EC0-69FA-4860-B755-6E811E0BB15E}" type="slidenum">
              <a:rPr lang="de-DE" smtClean="0"/>
              <a:pPr/>
              <a:t>11</a:t>
            </a:fld>
            <a:endParaRPr lang="de-DE"/>
          </a:p>
        </p:txBody>
      </p:sp>
      <p:sp>
        <p:nvSpPr>
          <p:cNvPr id="6" name="Rechteck 5"/>
          <p:cNvSpPr/>
          <p:nvPr/>
        </p:nvSpPr>
        <p:spPr>
          <a:xfrm>
            <a:off x="899592" y="4451628"/>
            <a:ext cx="7344816" cy="156966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lnSpc>
                <a:spcPct val="80000"/>
              </a:lnSpc>
              <a:defRPr/>
            </a:pPr>
            <a:r>
              <a:rPr lang="de-DE" sz="2400" b="1" dirty="0">
                <a:solidFill>
                  <a:schemeClr val="tx1"/>
                </a:solidFill>
              </a:rPr>
              <a:t>Anmerkung: GSAK ist eine Datenbankanwendung, es muss also nicht </a:t>
            </a:r>
            <a:r>
              <a:rPr lang="de-DE" sz="2400" b="1" dirty="0" smtClean="0">
                <a:solidFill>
                  <a:schemeClr val="tx1"/>
                </a:solidFill>
              </a:rPr>
              <a:t>gespeichert </a:t>
            </a:r>
            <a:r>
              <a:rPr lang="de-DE" sz="2400" b="1" dirty="0">
                <a:solidFill>
                  <a:schemeClr val="tx1"/>
                </a:solidFill>
              </a:rPr>
              <a:t>werden. </a:t>
            </a:r>
            <a:br>
              <a:rPr lang="de-DE" sz="2400" b="1" dirty="0">
                <a:solidFill>
                  <a:schemeClr val="tx1"/>
                </a:solidFill>
              </a:rPr>
            </a:br>
            <a:r>
              <a:rPr lang="de-DE" sz="2400" b="1" dirty="0">
                <a:solidFill>
                  <a:schemeClr val="tx1"/>
                </a:solidFill>
              </a:rPr>
              <a:t>GSAK erzeugt </a:t>
            </a:r>
            <a:r>
              <a:rPr lang="de-DE" sz="2400" b="1" dirty="0" smtClean="0">
                <a:solidFill>
                  <a:schemeClr val="tx1"/>
                </a:solidFill>
              </a:rPr>
              <a:t>automatisch Sicherungskopien.</a:t>
            </a:r>
            <a:br>
              <a:rPr lang="de-DE" sz="2400" b="1" dirty="0" smtClean="0">
                <a:solidFill>
                  <a:schemeClr val="tx1"/>
                </a:solidFill>
              </a:rPr>
            </a:br>
            <a:r>
              <a:rPr lang="de-DE" sz="2400" b="1" dirty="0" smtClean="0">
                <a:solidFill>
                  <a:schemeClr val="tx1"/>
                </a:solidFill>
              </a:rPr>
              <a:t> </a:t>
            </a:r>
            <a:r>
              <a:rPr lang="de-DE" sz="2400" b="1" dirty="0">
                <a:solidFill>
                  <a:schemeClr val="tx1"/>
                </a:solidFill>
              </a:rPr>
              <a:t>F</a:t>
            </a:r>
            <a:r>
              <a:rPr lang="de-DE" sz="2400" b="1" dirty="0" smtClean="0">
                <a:solidFill>
                  <a:schemeClr val="tx1"/>
                </a:solidFill>
              </a:rPr>
              <a:t>ür </a:t>
            </a:r>
            <a:r>
              <a:rPr lang="de-DE" sz="2400" b="1" dirty="0">
                <a:solidFill>
                  <a:schemeClr val="tx1"/>
                </a:solidFill>
              </a:rPr>
              <a:t>den Fall, dass man </a:t>
            </a:r>
            <a:r>
              <a:rPr lang="de-DE" sz="2400" b="1" dirty="0" smtClean="0">
                <a:solidFill>
                  <a:schemeClr val="tx1"/>
                </a:solidFill>
              </a:rPr>
              <a:t>einmal </a:t>
            </a:r>
            <a:r>
              <a:rPr lang="de-DE" sz="2400" b="1" dirty="0">
                <a:solidFill>
                  <a:schemeClr val="tx1"/>
                </a:solidFill>
              </a:rPr>
              <a:t>falsch geklickt hat. </a:t>
            </a:r>
            <a:r>
              <a:rPr lang="de-DE" sz="2400" b="1" dirty="0" smtClean="0">
                <a:solidFill>
                  <a:schemeClr val="tx1"/>
                </a:solidFill>
              </a:rPr>
              <a:t/>
            </a:r>
            <a:br>
              <a:rPr lang="de-DE" sz="2400" b="1" dirty="0" smtClean="0">
                <a:solidFill>
                  <a:schemeClr val="tx1"/>
                </a:solidFill>
              </a:rPr>
            </a:br>
            <a:r>
              <a:rPr lang="de-DE" sz="2400" b="1" dirty="0" smtClean="0">
                <a:solidFill>
                  <a:schemeClr val="tx1"/>
                </a:solidFill>
              </a:rPr>
              <a:t>[Datei </a:t>
            </a:r>
            <a:r>
              <a:rPr lang="de-DE" sz="2400" b="1" dirty="0" smtClean="0">
                <a:solidFill>
                  <a:schemeClr val="tx1"/>
                </a:solidFill>
                <a:sym typeface="Wingdings" pitchFamily="2" charset="2"/>
              </a:rPr>
              <a:t> Wiederherstellen</a:t>
            </a:r>
            <a:r>
              <a:rPr lang="de-DE" sz="2400" b="1" dirty="0" smtClean="0">
                <a:solidFill>
                  <a:schemeClr val="tx1"/>
                </a:solidFill>
              </a:rPr>
              <a:t>]</a:t>
            </a:r>
            <a:endParaRPr lang="de-DE" sz="2400" b="1" dirty="0">
              <a:solidFill>
                <a:schemeClr val="tx1"/>
              </a:solidFill>
            </a:endParaRPr>
          </a:p>
        </p:txBody>
      </p:sp>
    </p:spTree>
    <p:extLst>
      <p:ext uri="{BB962C8B-B14F-4D97-AF65-F5344CB8AC3E}">
        <p14:creationId xmlns:p14="http://schemas.microsoft.com/office/powerpoint/2010/main" val="30180839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pPr>
              <a:defRPr/>
            </a:pPr>
            <a:r>
              <a:rPr lang="de-DE" dirty="0"/>
              <a:t>Für </a:t>
            </a:r>
            <a:r>
              <a:rPr lang="de-DE" dirty="0" smtClean="0"/>
              <a:t>Premium-Mitglieder:</a:t>
            </a:r>
            <a:br>
              <a:rPr lang="de-DE" dirty="0" smtClean="0"/>
            </a:br>
            <a:r>
              <a:rPr lang="de-DE" dirty="0" smtClean="0"/>
              <a:t>Aktualisieren direkt per </a:t>
            </a:r>
            <a:r>
              <a:rPr lang="de-DE" b="1" dirty="0" smtClean="0"/>
              <a:t>API</a:t>
            </a:r>
          </a:p>
        </p:txBody>
      </p:sp>
      <p:pic>
        <p:nvPicPr>
          <p:cNvPr id="102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466428"/>
            <a:ext cx="6629400" cy="4914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liennummernplatzhalter 2"/>
          <p:cNvSpPr>
            <a:spLocks noGrp="1"/>
          </p:cNvSpPr>
          <p:nvPr>
            <p:ph type="sldNum" sz="quarter" idx="12"/>
          </p:nvPr>
        </p:nvSpPr>
        <p:spPr>
          <a:xfrm>
            <a:off x="6553200" y="6356350"/>
            <a:ext cx="2133600" cy="365125"/>
          </a:xfrm>
        </p:spPr>
        <p:txBody>
          <a:bodyPr/>
          <a:lstStyle/>
          <a:p>
            <a:fld id="{A2A41EC0-69FA-4860-B755-6E811E0BB15E}" type="slidenum">
              <a:rPr lang="de-DE" smtClean="0"/>
              <a:pPr/>
              <a:t>12</a:t>
            </a:fld>
            <a:endParaRPr lang="de-DE"/>
          </a:p>
        </p:txBody>
      </p:sp>
    </p:spTree>
    <p:extLst>
      <p:ext uri="{BB962C8B-B14F-4D97-AF65-F5344CB8AC3E}">
        <p14:creationId xmlns:p14="http://schemas.microsoft.com/office/powerpoint/2010/main" val="41190506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Datenbank sichern</a:t>
            </a:r>
            <a:endParaRPr lang="de-DE" dirty="0"/>
          </a:p>
        </p:txBody>
      </p:sp>
      <p:sp>
        <p:nvSpPr>
          <p:cNvPr id="7" name="Textplatzhalter 6"/>
          <p:cNvSpPr>
            <a:spLocks noGrp="1"/>
          </p:cNvSpPr>
          <p:nvPr>
            <p:ph type="body" idx="1"/>
          </p:nvPr>
        </p:nvSpPr>
        <p:spPr>
          <a:xfrm>
            <a:off x="457200" y="2543225"/>
            <a:ext cx="4040188" cy="885775"/>
          </a:xfrm>
        </p:spPr>
        <p:txBody>
          <a:bodyPr anchor="t" anchorCtr="0"/>
          <a:lstStyle/>
          <a:p>
            <a:pPr algn="ctr"/>
            <a:r>
              <a:rPr lang="de-DE" dirty="0" smtClean="0"/>
              <a:t>Backup in GSAK</a:t>
            </a:r>
            <a:endParaRPr lang="de-DE" dirty="0"/>
          </a:p>
        </p:txBody>
      </p:sp>
      <p:pic>
        <p:nvPicPr>
          <p:cNvPr id="11" name="Inhaltsplatzhalter 10"/>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3034500"/>
            <a:ext cx="4040188" cy="3240150"/>
          </a:xfrm>
          <a:prstGeom prst="rect">
            <a:avLst/>
          </a:prstGeom>
          <a:ln>
            <a:noFill/>
          </a:ln>
          <a:effectLst>
            <a:outerShdw blurRad="292100" dist="139700" dir="2700000" algn="tl" rotWithShape="0">
              <a:srgbClr val="333333">
                <a:alpha val="65000"/>
              </a:srgbClr>
            </a:outerShdw>
          </a:effectLst>
        </p:spPr>
      </p:pic>
      <p:sp>
        <p:nvSpPr>
          <p:cNvPr id="9" name="Textplatzhalter 8"/>
          <p:cNvSpPr>
            <a:spLocks noGrp="1"/>
          </p:cNvSpPr>
          <p:nvPr>
            <p:ph type="body" sz="quarter" idx="3"/>
          </p:nvPr>
        </p:nvSpPr>
        <p:spPr>
          <a:xfrm>
            <a:off x="4645025" y="2522265"/>
            <a:ext cx="4041775" cy="885775"/>
          </a:xfrm>
        </p:spPr>
        <p:txBody>
          <a:bodyPr anchor="t" anchorCtr="0">
            <a:noAutofit/>
          </a:bodyPr>
          <a:lstStyle/>
          <a:p>
            <a:pPr algn="ctr"/>
            <a:r>
              <a:rPr lang="de-DE" dirty="0" smtClean="0"/>
              <a:t>Sicherungskopie auf </a:t>
            </a:r>
            <a:br>
              <a:rPr lang="de-DE" dirty="0" smtClean="0"/>
            </a:br>
            <a:r>
              <a:rPr lang="de-DE" dirty="0" smtClean="0"/>
              <a:t>Google Drive</a:t>
            </a:r>
            <a:endParaRPr lang="de-DE" dirty="0"/>
          </a:p>
        </p:txBody>
      </p:sp>
      <p:pic>
        <p:nvPicPr>
          <p:cNvPr id="12" name="Inhaltsplatzhalter 11"/>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45025" y="3494114"/>
            <a:ext cx="4041775" cy="2320921"/>
          </a:xfrm>
          <a:prstGeom prst="rect">
            <a:avLst/>
          </a:prstGeom>
          <a:ln>
            <a:noFill/>
          </a:ln>
          <a:effectLst>
            <a:outerShdw blurRad="292100" dist="139700" dir="2700000" algn="tl" rotWithShape="0">
              <a:srgbClr val="333333">
                <a:alpha val="65000"/>
              </a:srgbClr>
            </a:outerShdw>
          </a:effectLst>
        </p:spPr>
      </p:pic>
      <p:sp>
        <p:nvSpPr>
          <p:cNvPr id="4" name="Foliennummernplatzhalter 3"/>
          <p:cNvSpPr>
            <a:spLocks noGrp="1"/>
          </p:cNvSpPr>
          <p:nvPr>
            <p:ph type="sldNum" sz="quarter" idx="12"/>
          </p:nvPr>
        </p:nvSpPr>
        <p:spPr/>
        <p:txBody>
          <a:bodyPr/>
          <a:lstStyle/>
          <a:p>
            <a:fld id="{A2A41EC0-69FA-4860-B755-6E811E0BB15E}" type="slidenum">
              <a:rPr lang="de-DE" smtClean="0"/>
              <a:pPr/>
              <a:t>13</a:t>
            </a:fld>
            <a:endParaRPr lang="de-DE"/>
          </a:p>
        </p:txBody>
      </p:sp>
      <p:cxnSp>
        <p:nvCxnSpPr>
          <p:cNvPr id="14" name="Gerade Verbindung mit Pfeil 13"/>
          <p:cNvCxnSpPr/>
          <p:nvPr/>
        </p:nvCxnSpPr>
        <p:spPr>
          <a:xfrm>
            <a:off x="3419872" y="3717032"/>
            <a:ext cx="2520280" cy="1224136"/>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3" name="Textfeld 2"/>
          <p:cNvSpPr txBox="1"/>
          <p:nvPr/>
        </p:nvSpPr>
        <p:spPr>
          <a:xfrm>
            <a:off x="251520" y="1412776"/>
            <a:ext cx="8712968" cy="1224136"/>
          </a:xfrm>
          <a:prstGeom prst="rect">
            <a:avLst/>
          </a:prstGeom>
        </p:spPr>
        <p:txBody>
          <a:bodyPr vert="horz" lIns="91440" tIns="45720" rIns="91440" bIns="45720" rtlCol="0" anchor="t" anchorCtr="0">
            <a:normAutofit/>
          </a:bodyPr>
          <a:lstStyle>
            <a:lvl1pPr indent="0" algn="ctr">
              <a:spcBef>
                <a:spcPct val="20000"/>
              </a:spcBef>
              <a:buFont typeface="Arial" pitchFamily="34" charset="0"/>
              <a:buNone/>
              <a:defRPr sz="2400" b="1">
                <a:solidFill>
                  <a:schemeClr val="bg1"/>
                </a:solidFill>
              </a:defRPr>
            </a:lvl1pPr>
            <a:lvl2pPr indent="0">
              <a:spcBef>
                <a:spcPct val="20000"/>
              </a:spcBef>
              <a:buFont typeface="Arial" pitchFamily="34" charset="0"/>
              <a:buNone/>
              <a:defRPr sz="2000" b="1">
                <a:solidFill>
                  <a:schemeClr val="bg1"/>
                </a:solidFill>
              </a:defRPr>
            </a:lvl2pPr>
            <a:lvl3pPr indent="0">
              <a:spcBef>
                <a:spcPct val="20000"/>
              </a:spcBef>
              <a:buFont typeface="Arial" pitchFamily="34" charset="0"/>
              <a:buNone/>
              <a:defRPr b="1">
                <a:solidFill>
                  <a:schemeClr val="bg1"/>
                </a:solidFill>
              </a:defRPr>
            </a:lvl3pPr>
            <a:lvl4pPr indent="0">
              <a:spcBef>
                <a:spcPct val="20000"/>
              </a:spcBef>
              <a:buFont typeface="Arial" pitchFamily="34" charset="0"/>
              <a:buNone/>
              <a:defRPr sz="1600" b="1">
                <a:solidFill>
                  <a:schemeClr val="bg1"/>
                </a:solidFill>
              </a:defRPr>
            </a:lvl4pPr>
            <a:lvl5pPr indent="0">
              <a:spcBef>
                <a:spcPct val="20000"/>
              </a:spcBef>
              <a:buFont typeface="Arial" pitchFamily="34" charset="0"/>
              <a:buNone/>
              <a:defRPr sz="1600" b="1">
                <a:solidFill>
                  <a:schemeClr val="bg1"/>
                </a:solidFill>
              </a:defRPr>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r>
              <a:rPr lang="de-DE" b="0" dirty="0"/>
              <a:t>Speichern auf dem heimischen Rechner ist die einfachste </a:t>
            </a:r>
            <a:r>
              <a:rPr lang="de-DE" b="0" dirty="0" smtClean="0"/>
              <a:t>Variante. Es geht aber auch in der </a:t>
            </a:r>
            <a:r>
              <a:rPr lang="de-DE" b="0" dirty="0" err="1" smtClean="0"/>
              <a:t>Cloud</a:t>
            </a:r>
            <a:r>
              <a:rPr lang="de-DE" b="0" dirty="0" smtClean="0"/>
              <a:t>. </a:t>
            </a:r>
            <a:endParaRPr lang="de-DE" b="0" dirty="0"/>
          </a:p>
        </p:txBody>
      </p:sp>
    </p:spTree>
    <p:extLst>
      <p:ext uri="{BB962C8B-B14F-4D97-AF65-F5344CB8AC3E}">
        <p14:creationId xmlns:p14="http://schemas.microsoft.com/office/powerpoint/2010/main" val="9407764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a:spLocks/>
          </p:cNvSpPr>
          <p:nvPr/>
        </p:nvSpPr>
        <p:spPr>
          <a:xfrm>
            <a:off x="755576" y="2458368"/>
            <a:ext cx="7848872" cy="936104"/>
          </a:xfrm>
          <a:prstGeom prst="rect">
            <a:avLst/>
          </a:prstGeom>
        </p:spPr>
        <p:style>
          <a:lnRef idx="0">
            <a:schemeClr val="accent2"/>
          </a:lnRef>
          <a:fillRef idx="3">
            <a:schemeClr val="accent2"/>
          </a:fillRef>
          <a:effectRef idx="3">
            <a:schemeClr val="accent2"/>
          </a:effectRef>
          <a:fontRef idx="minor">
            <a:schemeClr val="lt1"/>
          </a:fontRef>
        </p:style>
        <p:txBody>
          <a:bodyPr wrap="square">
            <a:noAutofit/>
          </a:bodyPr>
          <a:lstStyle/>
          <a:p>
            <a:pPr algn="ctr">
              <a:lnSpc>
                <a:spcPct val="80000"/>
              </a:lnSpc>
              <a:defRPr/>
            </a:pPr>
            <a:r>
              <a:rPr lang="de-DE" sz="2400" b="1" dirty="0" smtClean="0">
                <a:solidFill>
                  <a:schemeClr val="bg1"/>
                </a:solidFill>
              </a:rPr>
              <a:t> </a:t>
            </a:r>
            <a:endParaRPr lang="de-DE" sz="2400" b="1" dirty="0">
              <a:solidFill>
                <a:schemeClr val="bg1"/>
              </a:solidFill>
            </a:endParaRPr>
          </a:p>
        </p:txBody>
      </p:sp>
      <p:sp>
        <p:nvSpPr>
          <p:cNvPr id="16386" name="Rectangle 2"/>
          <p:cNvSpPr>
            <a:spLocks noGrp="1" noRot="1" noChangeArrowheads="1"/>
          </p:cNvSpPr>
          <p:nvPr>
            <p:ph type="title"/>
          </p:nvPr>
        </p:nvSpPr>
        <p:spPr/>
        <p:txBody>
          <a:bodyPr vert="horz" lIns="91440" tIns="45720" rIns="91440" bIns="45720" rtlCol="0" anchor="t">
            <a:normAutofit/>
          </a:bodyPr>
          <a:lstStyle/>
          <a:p>
            <a:r>
              <a:rPr lang="de-DE" dirty="0">
                <a:solidFill>
                  <a:schemeClr val="bg1">
                    <a:lumMod val="75000"/>
                  </a:schemeClr>
                </a:solidFill>
              </a:rPr>
              <a:t>GSAK für Einsteiger</a:t>
            </a:r>
          </a:p>
        </p:txBody>
      </p:sp>
      <p:sp>
        <p:nvSpPr>
          <p:cNvPr id="2" name="Textplatzhalter 1"/>
          <p:cNvSpPr>
            <a:spLocks noGrp="1"/>
          </p:cNvSpPr>
          <p:nvPr>
            <p:ph type="body" idx="1"/>
          </p:nvPr>
        </p:nvSpPr>
        <p:spPr>
          <a:xfrm>
            <a:off x="722313" y="1412777"/>
            <a:ext cx="7772400" cy="2994124"/>
          </a:xfrm>
        </p:spPr>
        <p:txBody>
          <a:bodyPr>
            <a:noAutofit/>
          </a:bodyPr>
          <a:lstStyle/>
          <a:p>
            <a:pPr marL="457200" indent="-457200">
              <a:buFont typeface="+mj-lt"/>
              <a:buAutoNum type="arabicPeriod"/>
            </a:pPr>
            <a:r>
              <a:rPr lang="de-DE" b="1" dirty="0">
                <a:solidFill>
                  <a:schemeClr val="bg1"/>
                </a:solidFill>
              </a:rPr>
              <a:t>Installation und Basiskonfiguration – einfach mal anfangen!</a:t>
            </a:r>
          </a:p>
          <a:p>
            <a:pPr marL="457200" indent="-457200">
              <a:buFont typeface="+mj-lt"/>
              <a:buAutoNum type="arabicPeriod"/>
            </a:pPr>
            <a:r>
              <a:rPr lang="de-DE" b="1" dirty="0">
                <a:solidFill>
                  <a:schemeClr val="bg1"/>
                </a:solidFill>
              </a:rPr>
              <a:t>Vom Cache zur Datenbank – Einrichtung einer Datenbank und grundlegende Funktionen der Cacheverwaltung</a:t>
            </a:r>
          </a:p>
          <a:p>
            <a:pPr marL="457200" indent="-457200">
              <a:buFont typeface="+mj-lt"/>
              <a:buAutoNum type="arabicPeriod"/>
            </a:pPr>
            <a:r>
              <a:rPr lang="de-DE" sz="2800" b="1" dirty="0">
                <a:solidFill>
                  <a:schemeClr val="bg1"/>
                </a:solidFill>
              </a:rPr>
              <a:t>Sortieren, Filtern, Suchen – </a:t>
            </a:r>
            <a:r>
              <a:rPr lang="de-DE" sz="2800" b="1" dirty="0" smtClean="0">
                <a:solidFill>
                  <a:schemeClr val="bg1"/>
                </a:solidFill>
              </a:rPr>
              <a:t/>
            </a:r>
            <a:br>
              <a:rPr lang="de-DE" sz="2800" b="1" dirty="0" smtClean="0">
                <a:solidFill>
                  <a:schemeClr val="bg1"/>
                </a:solidFill>
              </a:rPr>
            </a:br>
            <a:r>
              <a:rPr lang="de-DE" sz="2800" b="1" dirty="0" smtClean="0">
                <a:solidFill>
                  <a:schemeClr val="bg1"/>
                </a:solidFill>
              </a:rPr>
              <a:t>von </a:t>
            </a:r>
            <a:r>
              <a:rPr lang="de-DE" sz="2800" b="1" dirty="0">
                <a:solidFill>
                  <a:schemeClr val="bg1"/>
                </a:solidFill>
              </a:rPr>
              <a:t>der Datenbank zur Tourenplanung</a:t>
            </a:r>
          </a:p>
          <a:p>
            <a:pPr marL="457200" indent="-457200">
              <a:buFont typeface="+mj-lt"/>
              <a:buAutoNum type="arabicPeriod"/>
            </a:pPr>
            <a:r>
              <a:rPr lang="de-DE" b="1" dirty="0">
                <a:solidFill>
                  <a:schemeClr val="bg1"/>
                </a:solidFill>
              </a:rPr>
              <a:t>Vom Computer aufs </a:t>
            </a:r>
            <a:r>
              <a:rPr lang="de-DE" b="1" dirty="0" err="1">
                <a:solidFill>
                  <a:schemeClr val="bg1"/>
                </a:solidFill>
              </a:rPr>
              <a:t>GPSr</a:t>
            </a:r>
            <a:r>
              <a:rPr lang="de-DE" b="1" dirty="0">
                <a:solidFill>
                  <a:schemeClr val="bg1"/>
                </a:solidFill>
              </a:rPr>
              <a:t> – eingebaute Lösungen und externe Makros</a:t>
            </a:r>
          </a:p>
          <a:p>
            <a:pPr marL="457200" indent="-457200">
              <a:buFont typeface="+mj-lt"/>
              <a:buAutoNum type="arabicPeriod"/>
            </a:pPr>
            <a:r>
              <a:rPr lang="de-DE" b="1" dirty="0">
                <a:solidFill>
                  <a:schemeClr val="bg1"/>
                </a:solidFill>
              </a:rPr>
              <a:t>Vom </a:t>
            </a:r>
            <a:r>
              <a:rPr lang="de-DE" b="1" dirty="0" err="1">
                <a:solidFill>
                  <a:schemeClr val="bg1"/>
                </a:solidFill>
              </a:rPr>
              <a:t>GPSr</a:t>
            </a:r>
            <a:r>
              <a:rPr lang="de-DE" b="1" dirty="0">
                <a:solidFill>
                  <a:schemeClr val="bg1"/>
                </a:solidFill>
              </a:rPr>
              <a:t> zurück in die Datenbank – Funde verwalten und </a:t>
            </a:r>
            <a:r>
              <a:rPr lang="de-DE" b="1" dirty="0" smtClean="0">
                <a:solidFill>
                  <a:schemeClr val="bg1"/>
                </a:solidFill>
              </a:rPr>
              <a:t>loggen</a:t>
            </a:r>
            <a:endParaRPr lang="de-DE" b="1" dirty="0">
              <a:solidFill>
                <a:schemeClr val="bg1"/>
              </a:solidFill>
            </a:endParaRPr>
          </a:p>
        </p:txBody>
      </p:sp>
      <p:sp>
        <p:nvSpPr>
          <p:cNvPr id="4" name="Foliennummernplatzhalter 3"/>
          <p:cNvSpPr>
            <a:spLocks noGrp="1"/>
          </p:cNvSpPr>
          <p:nvPr>
            <p:ph type="sldNum" sz="quarter" idx="12"/>
          </p:nvPr>
        </p:nvSpPr>
        <p:spPr/>
        <p:txBody>
          <a:bodyPr/>
          <a:lstStyle/>
          <a:p>
            <a:fld id="{A2A41EC0-69FA-4860-B755-6E811E0BB15E}" type="slidenum">
              <a:rPr lang="de-DE" smtClean="0"/>
              <a:pPr/>
              <a:t>14</a:t>
            </a:fld>
            <a:endParaRPr lang="de-DE"/>
          </a:p>
        </p:txBody>
      </p:sp>
    </p:spTree>
    <p:extLst>
      <p:ext uri="{BB962C8B-B14F-4D97-AF65-F5344CB8AC3E}">
        <p14:creationId xmlns:p14="http://schemas.microsoft.com/office/powerpoint/2010/main" val="14021443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lstStyle/>
          <a:p>
            <a:pPr eaLnBrk="1" hangingPunct="1">
              <a:defRPr/>
            </a:pPr>
            <a:r>
              <a:rPr lang="de-DE" smtClean="0"/>
              <a:t>Caches – Anzeige</a:t>
            </a:r>
          </a:p>
        </p:txBody>
      </p:sp>
      <p:sp>
        <p:nvSpPr>
          <p:cNvPr id="23555" name="Rectangle 3"/>
          <p:cNvSpPr>
            <a:spLocks noGrp="1" noRot="1" noChangeArrowheads="1"/>
          </p:cNvSpPr>
          <p:nvPr>
            <p:ph type="body" idx="1"/>
          </p:nvPr>
        </p:nvSpPr>
        <p:spPr>
          <a:xfrm>
            <a:off x="457200" y="4221088"/>
            <a:ext cx="8229600" cy="2304256"/>
          </a:xfrm>
        </p:spPr>
        <p:txBody>
          <a:bodyPr>
            <a:normAutofit/>
          </a:bodyPr>
          <a:lstStyle/>
          <a:p>
            <a:pPr marL="0" indent="0" eaLnBrk="1" hangingPunct="1">
              <a:buNone/>
              <a:defRPr/>
            </a:pPr>
            <a:r>
              <a:rPr lang="de-DE" dirty="0" smtClean="0"/>
              <a:t>Alle Spalten können auf- oder  absteigend sortiert werden. </a:t>
            </a:r>
          </a:p>
          <a:p>
            <a:pPr marL="514350" indent="-514350">
              <a:buFont typeface="+mj-lt"/>
              <a:buAutoNum type="arabicPeriod"/>
              <a:defRPr/>
            </a:pPr>
            <a:r>
              <a:rPr lang="de-DE" dirty="0"/>
              <a:t>Suche nach </a:t>
            </a:r>
            <a:r>
              <a:rPr lang="de-DE" i="1" dirty="0"/>
              <a:t>Wegpunkt</a:t>
            </a:r>
            <a:r>
              <a:rPr lang="de-DE" dirty="0"/>
              <a:t> </a:t>
            </a:r>
            <a:r>
              <a:rPr lang="de-DE" dirty="0" smtClean="0">
                <a:sym typeface="Wingdings" pitchFamily="2" charset="2"/>
              </a:rPr>
              <a:t> Codesuche</a:t>
            </a:r>
          </a:p>
          <a:p>
            <a:pPr marL="514350" indent="-514350">
              <a:buFont typeface="+mj-lt"/>
              <a:buAutoNum type="arabicPeriod"/>
              <a:defRPr/>
            </a:pPr>
            <a:r>
              <a:rPr lang="de-DE" dirty="0"/>
              <a:t>Suche nach </a:t>
            </a:r>
            <a:r>
              <a:rPr lang="de-DE" i="1" dirty="0" smtClean="0">
                <a:sym typeface="Wingdings" pitchFamily="2" charset="2"/>
              </a:rPr>
              <a:t>Name</a:t>
            </a:r>
            <a:r>
              <a:rPr lang="de-DE" dirty="0" smtClean="0">
                <a:sym typeface="Wingdings" pitchFamily="2" charset="2"/>
              </a:rPr>
              <a:t>  Namenssuche</a:t>
            </a:r>
            <a:endParaRPr lang="de-DE" dirty="0" smtClean="0"/>
          </a:p>
        </p:txBody>
      </p:sp>
      <p:sp>
        <p:nvSpPr>
          <p:cNvPr id="3" name="Foliennummernplatzhalter 2"/>
          <p:cNvSpPr>
            <a:spLocks noGrp="1"/>
          </p:cNvSpPr>
          <p:nvPr>
            <p:ph type="sldNum" sz="quarter" idx="12"/>
          </p:nvPr>
        </p:nvSpPr>
        <p:spPr>
          <a:xfrm>
            <a:off x="6553200" y="6356350"/>
            <a:ext cx="2133600" cy="365125"/>
          </a:xfrm>
        </p:spPr>
        <p:txBody>
          <a:bodyPr/>
          <a:lstStyle/>
          <a:p>
            <a:fld id="{A2A41EC0-69FA-4860-B755-6E811E0BB15E}" type="slidenum">
              <a:rPr lang="de-DE" smtClean="0"/>
              <a:pPr/>
              <a:t>15</a:t>
            </a:fld>
            <a:endParaRPr lang="de-DE"/>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00" y="1556792"/>
            <a:ext cx="9091600" cy="2324519"/>
          </a:xfrm>
          <a:prstGeom prst="rect">
            <a:avLst/>
          </a:prstGeom>
          <a:ln>
            <a:noFill/>
          </a:ln>
          <a:effectLst>
            <a:outerShdw blurRad="292100" dist="139700" dir="2700000" algn="tl" rotWithShape="0">
              <a:srgbClr val="333333">
                <a:alpha val="65000"/>
              </a:srgbClr>
            </a:outerShdw>
          </a:effectLst>
        </p:spPr>
      </p:pic>
      <p:sp>
        <p:nvSpPr>
          <p:cNvPr id="10" name="Rechteck 9"/>
          <p:cNvSpPr/>
          <p:nvPr/>
        </p:nvSpPr>
        <p:spPr>
          <a:xfrm>
            <a:off x="-26449" y="1693551"/>
            <a:ext cx="497252"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de-DE" sz="4800" b="1" cap="none" spc="0" dirty="0" smtClean="0">
                <a:ln w="11430"/>
                <a:solidFill>
                  <a:srgbClr val="FF0000"/>
                </a:solidFill>
                <a:effectLst>
                  <a:outerShdw blurRad="50800" dist="39000" dir="5460000" algn="tl">
                    <a:srgbClr val="000000">
                      <a:alpha val="38000"/>
                    </a:srgbClr>
                  </a:outerShdw>
                </a:effectLst>
              </a:rPr>
              <a:t>1</a:t>
            </a:r>
            <a:endParaRPr lang="de-DE" sz="4800" b="1" cap="none" spc="0" dirty="0">
              <a:ln w="11430"/>
              <a:solidFill>
                <a:srgbClr val="FF0000"/>
              </a:solidFill>
              <a:effectLst>
                <a:outerShdw blurRad="50800" dist="39000" dir="5460000" algn="tl">
                  <a:srgbClr val="000000">
                    <a:alpha val="38000"/>
                  </a:srgbClr>
                </a:outerShdw>
              </a:effectLst>
            </a:endParaRPr>
          </a:p>
        </p:txBody>
      </p:sp>
      <p:sp>
        <p:nvSpPr>
          <p:cNvPr id="11" name="Rechteck 10"/>
          <p:cNvSpPr/>
          <p:nvPr/>
        </p:nvSpPr>
        <p:spPr>
          <a:xfrm>
            <a:off x="1877583" y="1693551"/>
            <a:ext cx="497252"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de-DE" sz="4800" b="1" cap="none" spc="0" dirty="0" smtClean="0">
                <a:ln w="11430"/>
                <a:solidFill>
                  <a:srgbClr val="FF0000"/>
                </a:solidFill>
                <a:effectLst>
                  <a:outerShdw blurRad="50800" dist="39000" dir="5460000" algn="tl">
                    <a:srgbClr val="000000">
                      <a:alpha val="38000"/>
                    </a:srgbClr>
                  </a:outerShdw>
                </a:effectLst>
              </a:rPr>
              <a:t>2</a:t>
            </a:r>
            <a:endParaRPr lang="de-DE" sz="4800" b="1" cap="none" spc="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4499297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r>
              <a:rPr lang="de-DE" dirty="0"/>
              <a:t>Caches – Filtern / Suchen</a:t>
            </a:r>
          </a:p>
        </p:txBody>
      </p:sp>
      <p:sp>
        <p:nvSpPr>
          <p:cNvPr id="35845" name="Rectangle 5"/>
          <p:cNvSpPr>
            <a:spLocks noGrp="1" noChangeArrowheads="1"/>
          </p:cNvSpPr>
          <p:nvPr>
            <p:ph type="body" sz="half" idx="2"/>
          </p:nvPr>
        </p:nvSpPr>
        <p:spPr>
          <a:xfrm>
            <a:off x="3779912" y="1600200"/>
            <a:ext cx="5364088" cy="4530725"/>
          </a:xfrm>
        </p:spPr>
        <p:txBody>
          <a:bodyPr vert="horz">
            <a:noAutofit/>
          </a:bodyPr>
          <a:lstStyle/>
          <a:p>
            <a:pPr>
              <a:defRPr/>
            </a:pPr>
            <a:r>
              <a:rPr lang="de-DE" sz="2800" dirty="0" smtClean="0"/>
              <a:t>[Suchen – </a:t>
            </a:r>
            <a:r>
              <a:rPr lang="de-DE" sz="2800" dirty="0"/>
              <a:t>Filter; </a:t>
            </a:r>
            <a:r>
              <a:rPr lang="de-DE" sz="2800" dirty="0" err="1" smtClean="0"/>
              <a:t>Strg+F</a:t>
            </a:r>
            <a:r>
              <a:rPr lang="de-DE" sz="2800" dirty="0" smtClean="0"/>
              <a:t>]</a:t>
            </a:r>
          </a:p>
          <a:p>
            <a:pPr lvl="1">
              <a:defRPr/>
            </a:pPr>
            <a:r>
              <a:rPr lang="de-DE" sz="2400" dirty="0" smtClean="0"/>
              <a:t>Distanz</a:t>
            </a:r>
          </a:p>
          <a:p>
            <a:pPr lvl="1">
              <a:defRPr/>
            </a:pPr>
            <a:r>
              <a:rPr lang="de-DE" sz="2400" dirty="0" smtClean="0"/>
              <a:t>Daten</a:t>
            </a:r>
          </a:p>
          <a:p>
            <a:pPr lvl="1">
              <a:defRPr/>
            </a:pPr>
            <a:r>
              <a:rPr lang="de-DE" sz="2400" dirty="0" smtClean="0"/>
              <a:t>Attribute</a:t>
            </a:r>
          </a:p>
          <a:p>
            <a:pPr lvl="1">
              <a:defRPr/>
            </a:pPr>
            <a:r>
              <a:rPr lang="de-DE" sz="2400" dirty="0" smtClean="0"/>
              <a:t>Status</a:t>
            </a:r>
          </a:p>
          <a:p>
            <a:pPr lvl="1">
              <a:defRPr/>
            </a:pPr>
            <a:r>
              <a:rPr lang="de-DE" sz="2400" dirty="0" smtClean="0"/>
              <a:t>…</a:t>
            </a:r>
          </a:p>
          <a:p>
            <a:pPr>
              <a:defRPr/>
            </a:pPr>
            <a:r>
              <a:rPr lang="de-DE" sz="2800" b="1" dirty="0" smtClean="0"/>
              <a:t>Schnellfilter</a:t>
            </a:r>
            <a:r>
              <a:rPr lang="de-DE" sz="2800" dirty="0" smtClean="0"/>
              <a:t> (Rechtsklick)</a:t>
            </a:r>
          </a:p>
          <a:p>
            <a:pPr>
              <a:defRPr/>
            </a:pPr>
            <a:r>
              <a:rPr lang="de-DE" sz="2800" dirty="0" smtClean="0"/>
              <a:t>Und </a:t>
            </a:r>
            <a:r>
              <a:rPr lang="de-DE" sz="2800" dirty="0"/>
              <a:t>dann gibt es noch </a:t>
            </a:r>
            <a:r>
              <a:rPr lang="de-DE" sz="2800" b="1" dirty="0" smtClean="0"/>
              <a:t>mfilter</a:t>
            </a:r>
            <a:r>
              <a:rPr lang="de-DE" sz="2800" dirty="0" smtClean="0"/>
              <a:t>, ein </a:t>
            </a:r>
            <a:r>
              <a:rPr lang="de-DE" sz="2800" dirty="0" err="1" smtClean="0"/>
              <a:t>SQLite</a:t>
            </a:r>
            <a:r>
              <a:rPr lang="de-DE" sz="2800" dirty="0" smtClean="0"/>
              <a:t> „</a:t>
            </a:r>
            <a:r>
              <a:rPr lang="de-DE" sz="2800" dirty="0" err="1" smtClean="0"/>
              <a:t>Where</a:t>
            </a:r>
            <a:r>
              <a:rPr lang="de-DE" sz="2800" dirty="0" smtClean="0"/>
              <a:t>“-Statement für den aktuellen Filter:</a:t>
            </a:r>
            <a:br>
              <a:rPr lang="de-DE" sz="2800" dirty="0" smtClean="0"/>
            </a:br>
            <a:r>
              <a:rPr lang="de-DE" sz="2400" b="1" dirty="0" err="1">
                <a:latin typeface="Courier New" pitchFamily="49" charset="0"/>
                <a:cs typeface="Courier New" pitchFamily="49" charset="0"/>
              </a:rPr>
              <a:t>Difficulty</a:t>
            </a:r>
            <a:r>
              <a:rPr lang="de-DE" sz="2400" b="1" dirty="0">
                <a:latin typeface="Courier New" pitchFamily="49" charset="0"/>
                <a:cs typeface="Courier New" pitchFamily="49" charset="0"/>
              </a:rPr>
              <a:t>=4 </a:t>
            </a:r>
            <a:r>
              <a:rPr lang="de-DE" sz="2400" b="1" dirty="0" err="1">
                <a:latin typeface="Courier New" pitchFamily="49" charset="0"/>
                <a:cs typeface="Courier New" pitchFamily="49" charset="0"/>
              </a:rPr>
              <a:t>or</a:t>
            </a:r>
            <a:r>
              <a:rPr lang="de-DE" sz="2400" b="1" dirty="0">
                <a:latin typeface="Courier New" pitchFamily="49" charset="0"/>
                <a:cs typeface="Courier New" pitchFamily="49" charset="0"/>
              </a:rPr>
              <a:t> Terrain=4</a:t>
            </a:r>
            <a:endParaRPr lang="de-DE" sz="2400" dirty="0"/>
          </a:p>
        </p:txBody>
      </p:sp>
      <p:pic>
        <p:nvPicPr>
          <p:cNvPr id="4" name="Inhaltsplatzhalt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839" y="1700808"/>
            <a:ext cx="4307206" cy="4248472"/>
          </a:xfrm>
          <a:noFill/>
          <a:ln/>
          <a:effectLst>
            <a:outerShdw dist="35921" dir="2700000" algn="ctr" rotWithShape="0">
              <a:srgbClr val="808080"/>
            </a:outerShdw>
            <a:reflection blurRad="6350" stA="50000" endA="300" endPos="55500" dist="50800" dir="5400000" sy="-100000" algn="bl" rotWithShape="0"/>
          </a:effectLst>
          <a:scene3d>
            <a:camera prst="perspectiveContrastingRightFacing"/>
            <a:lightRig rig="threePt" dir="t"/>
          </a:scene3d>
        </p:spPr>
      </p:pic>
      <p:sp>
        <p:nvSpPr>
          <p:cNvPr id="3" name="Foliennummernplatzhalter 2"/>
          <p:cNvSpPr>
            <a:spLocks noGrp="1"/>
          </p:cNvSpPr>
          <p:nvPr>
            <p:ph type="sldNum" sz="quarter" idx="12"/>
          </p:nvPr>
        </p:nvSpPr>
        <p:spPr/>
        <p:txBody>
          <a:bodyPr/>
          <a:lstStyle/>
          <a:p>
            <a:fld id="{52331589-1D56-44A2-BAFA-1E14EBF12940}" type="slidenum">
              <a:rPr lang="de-DE" smtClean="0"/>
              <a:pPr/>
              <a:t>16</a:t>
            </a:fld>
            <a:endParaRPr lang="de-DE"/>
          </a:p>
        </p:txBody>
      </p:sp>
    </p:spTree>
    <p:extLst>
      <p:ext uri="{BB962C8B-B14F-4D97-AF65-F5344CB8AC3E}">
        <p14:creationId xmlns:p14="http://schemas.microsoft.com/office/powerpoint/2010/main" val="32924206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r>
              <a:rPr lang="de-DE" dirty="0"/>
              <a:t>Caches – </a:t>
            </a:r>
            <a:r>
              <a:rPr lang="de-DE" dirty="0" smtClean="0"/>
              <a:t>Hervorheben</a:t>
            </a:r>
            <a:endParaRPr lang="de-DE" dirty="0"/>
          </a:p>
        </p:txBody>
      </p:sp>
      <p:sp>
        <p:nvSpPr>
          <p:cNvPr id="35845" name="Rectangle 5"/>
          <p:cNvSpPr>
            <a:spLocks noGrp="1" noChangeArrowheads="1"/>
          </p:cNvSpPr>
          <p:nvPr>
            <p:ph type="body" sz="half" idx="2"/>
          </p:nvPr>
        </p:nvSpPr>
        <p:spPr>
          <a:xfrm>
            <a:off x="3779912" y="1600200"/>
            <a:ext cx="5364088" cy="4530725"/>
          </a:xfrm>
        </p:spPr>
        <p:txBody>
          <a:bodyPr vert="horz">
            <a:noAutofit/>
          </a:bodyPr>
          <a:lstStyle/>
          <a:p>
            <a:pPr>
              <a:defRPr/>
            </a:pPr>
            <a:r>
              <a:rPr lang="de-DE" sz="2800" dirty="0"/>
              <a:t>Wegpunkt </a:t>
            </a:r>
            <a:r>
              <a:rPr lang="de-DE" sz="2800" dirty="0">
                <a:sym typeface="Wingdings" pitchFamily="2" charset="2"/>
              </a:rPr>
              <a:t> Hervorheben</a:t>
            </a:r>
          </a:p>
          <a:p>
            <a:pPr>
              <a:defRPr/>
            </a:pPr>
            <a:r>
              <a:rPr lang="de-DE" sz="2800" dirty="0">
                <a:sym typeface="Wingdings" pitchFamily="2" charset="2"/>
              </a:rPr>
              <a:t>Schriften, Farben, Spalten oder Zeilen können hervorgehoben werden</a:t>
            </a:r>
            <a:r>
              <a:rPr lang="de-DE" sz="2400" dirty="0" smtClean="0">
                <a:sym typeface="Wingdings" pitchFamily="2" charset="2"/>
              </a:rPr>
              <a:t>.</a:t>
            </a:r>
          </a:p>
          <a:p>
            <a:pPr>
              <a:defRPr/>
            </a:pPr>
            <a:r>
              <a:rPr lang="de-DE" sz="2400" dirty="0" smtClean="0">
                <a:sym typeface="Wingdings" pitchFamily="2" charset="2"/>
              </a:rPr>
              <a:t>Es kann auf mfilter, Beschreibungen oder Variablen gefiltert werden</a:t>
            </a:r>
            <a:endParaRPr lang="de-DE" sz="2800" dirty="0" smtClean="0">
              <a:sym typeface="Wingdings" pitchFamily="2" charset="2"/>
            </a:endParaRPr>
          </a:p>
        </p:txBody>
      </p:sp>
      <p:sp>
        <p:nvSpPr>
          <p:cNvPr id="3" name="Foliennummernplatzhalter 2"/>
          <p:cNvSpPr>
            <a:spLocks noGrp="1"/>
          </p:cNvSpPr>
          <p:nvPr>
            <p:ph type="sldNum" sz="quarter" idx="12"/>
          </p:nvPr>
        </p:nvSpPr>
        <p:spPr/>
        <p:txBody>
          <a:bodyPr/>
          <a:lstStyle/>
          <a:p>
            <a:fld id="{52331589-1D56-44A2-BAFA-1E14EBF12940}" type="slidenum">
              <a:rPr lang="de-DE" smtClean="0"/>
              <a:pPr/>
              <a:t>17</a:t>
            </a:fld>
            <a:endParaRPr lang="de-DE"/>
          </a:p>
        </p:txBody>
      </p:sp>
      <p:pic>
        <p:nvPicPr>
          <p:cNvPr id="8" name="Inhaltsplatzhalt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3668" y="1844824"/>
            <a:ext cx="4649468" cy="3572151"/>
          </a:xfrm>
          <a:prstGeom prst="rect">
            <a:avLst/>
          </a:prstGeom>
          <a:noFill/>
          <a:ln/>
          <a:effectLst>
            <a:outerShdw dist="35921" dir="2700000" algn="ctr" rotWithShape="0">
              <a:srgbClr val="808080"/>
            </a:outerShdw>
            <a:reflection blurRad="6350" stA="50000" endA="300" endPos="55500" dist="50800" dir="5400000" sy="-100000" algn="bl" rotWithShape="0"/>
          </a:effectLst>
          <a:scene3d>
            <a:camera prst="perspectiveContrastingRightFacing"/>
            <a:lightRig rig="threePt" dir="t"/>
          </a:scene3d>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066" y="4679801"/>
            <a:ext cx="260985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43545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lstStyle/>
          <a:p>
            <a:pPr eaLnBrk="1" hangingPunct="1">
              <a:defRPr/>
            </a:pPr>
            <a:r>
              <a:rPr lang="de-DE" dirty="0" smtClean="0"/>
              <a:t>Unterwegpunkte / Child </a:t>
            </a:r>
            <a:r>
              <a:rPr lang="de-DE" dirty="0" err="1" smtClean="0"/>
              <a:t>Waypoints</a:t>
            </a:r>
            <a:endParaRPr lang="de-DE" dirty="0" smtClean="0"/>
          </a:p>
        </p:txBody>
      </p:sp>
      <p:pic>
        <p:nvPicPr>
          <p:cNvPr id="3" name="Inhaltsplatzhalt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201" y="1550137"/>
            <a:ext cx="8889598" cy="3757727"/>
          </a:xfrm>
          <a:prstGeom prst="rect">
            <a:avLst/>
          </a:prstGeom>
          <a:ln>
            <a:noFill/>
          </a:ln>
          <a:effectLst>
            <a:outerShdw blurRad="292100" dist="139700" dir="2700000" algn="tl" rotWithShape="0">
              <a:srgbClr val="333333">
                <a:alpha val="65000"/>
              </a:srgbClr>
            </a:outerShdw>
          </a:effectLst>
        </p:spPr>
      </p:pic>
      <p:sp>
        <p:nvSpPr>
          <p:cNvPr id="4" name="Foliennummernplatzhalter 3"/>
          <p:cNvSpPr>
            <a:spLocks noGrp="1"/>
          </p:cNvSpPr>
          <p:nvPr>
            <p:ph type="sldNum" sz="quarter" idx="12"/>
          </p:nvPr>
        </p:nvSpPr>
        <p:spPr>
          <a:xfrm>
            <a:off x="6553200" y="6356350"/>
            <a:ext cx="2133600" cy="365125"/>
          </a:xfrm>
        </p:spPr>
        <p:txBody>
          <a:bodyPr/>
          <a:lstStyle/>
          <a:p>
            <a:fld id="{A2A41EC0-69FA-4860-B755-6E811E0BB15E}" type="slidenum">
              <a:rPr lang="de-DE" smtClean="0"/>
              <a:pPr/>
              <a:t>18</a:t>
            </a:fld>
            <a:endParaRPr lang="de-DE"/>
          </a:p>
        </p:txBody>
      </p:sp>
      <p:sp>
        <p:nvSpPr>
          <p:cNvPr id="8" name="Textfeld 7"/>
          <p:cNvSpPr txBox="1"/>
          <p:nvPr/>
        </p:nvSpPr>
        <p:spPr>
          <a:xfrm>
            <a:off x="251520" y="5445224"/>
            <a:ext cx="8712968" cy="1224136"/>
          </a:xfrm>
          <a:prstGeom prst="rect">
            <a:avLst/>
          </a:prstGeom>
        </p:spPr>
        <p:txBody>
          <a:bodyPr vert="horz" lIns="91440" tIns="45720" rIns="91440" bIns="45720" rtlCol="0" anchor="t" anchorCtr="0">
            <a:normAutofit/>
          </a:bodyPr>
          <a:lstStyle>
            <a:lvl1pPr indent="0" algn="ctr">
              <a:spcBef>
                <a:spcPct val="20000"/>
              </a:spcBef>
              <a:buFont typeface="Arial" pitchFamily="34" charset="0"/>
              <a:buNone/>
              <a:defRPr sz="2400" b="1">
                <a:solidFill>
                  <a:schemeClr val="bg1"/>
                </a:solidFill>
              </a:defRPr>
            </a:lvl1pPr>
            <a:lvl2pPr indent="0">
              <a:spcBef>
                <a:spcPct val="20000"/>
              </a:spcBef>
              <a:buFont typeface="Arial" pitchFamily="34" charset="0"/>
              <a:buNone/>
              <a:defRPr sz="2000" b="1">
                <a:solidFill>
                  <a:schemeClr val="bg1"/>
                </a:solidFill>
              </a:defRPr>
            </a:lvl2pPr>
            <a:lvl3pPr indent="0">
              <a:spcBef>
                <a:spcPct val="20000"/>
              </a:spcBef>
              <a:buFont typeface="Arial" pitchFamily="34" charset="0"/>
              <a:buNone/>
              <a:defRPr b="1">
                <a:solidFill>
                  <a:schemeClr val="bg1"/>
                </a:solidFill>
              </a:defRPr>
            </a:lvl3pPr>
            <a:lvl4pPr indent="0">
              <a:spcBef>
                <a:spcPct val="20000"/>
              </a:spcBef>
              <a:buFont typeface="Arial" pitchFamily="34" charset="0"/>
              <a:buNone/>
              <a:defRPr sz="1600" b="1">
                <a:solidFill>
                  <a:schemeClr val="bg1"/>
                </a:solidFill>
              </a:defRPr>
            </a:lvl4pPr>
            <a:lvl5pPr indent="0">
              <a:spcBef>
                <a:spcPct val="20000"/>
              </a:spcBef>
              <a:buFont typeface="Arial" pitchFamily="34" charset="0"/>
              <a:buNone/>
              <a:defRPr sz="1600" b="1">
                <a:solidFill>
                  <a:schemeClr val="bg1"/>
                </a:solidFill>
              </a:defRPr>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r>
              <a:rPr lang="de-DE" b="0" dirty="0" smtClean="0"/>
              <a:t>Hier als Beispiel eine Anzeige im </a:t>
            </a:r>
            <a:r>
              <a:rPr lang="de-DE" b="0" dirty="0" err="1" smtClean="0"/>
              <a:t>Splitscreen</a:t>
            </a:r>
            <a:r>
              <a:rPr lang="de-DE" b="0" dirty="0" smtClean="0"/>
              <a:t> </a:t>
            </a:r>
            <a:br>
              <a:rPr lang="de-DE" b="0" dirty="0" smtClean="0"/>
            </a:br>
            <a:r>
              <a:rPr lang="de-DE" b="0" dirty="0" smtClean="0"/>
              <a:t>(Anzeige </a:t>
            </a:r>
            <a:r>
              <a:rPr lang="de-DE" b="0" dirty="0" smtClean="0">
                <a:sym typeface="Wingdings" pitchFamily="2" charset="2"/>
              </a:rPr>
              <a:t> </a:t>
            </a:r>
            <a:r>
              <a:rPr lang="de-DE" b="0" dirty="0" err="1" smtClean="0">
                <a:sym typeface="Wingdings" pitchFamily="2" charset="2"/>
              </a:rPr>
              <a:t>Splitscreen</a:t>
            </a:r>
            <a:r>
              <a:rPr lang="de-DE" b="0" dirty="0" smtClean="0">
                <a:sym typeface="Wingdings" pitchFamily="2" charset="2"/>
              </a:rPr>
              <a:t> oder F2).</a:t>
            </a:r>
            <a:endParaRPr lang="de-DE" b="0" dirty="0"/>
          </a:p>
        </p:txBody>
      </p:sp>
      <p:sp>
        <p:nvSpPr>
          <p:cNvPr id="9" name="Rechteck 8"/>
          <p:cNvSpPr/>
          <p:nvPr/>
        </p:nvSpPr>
        <p:spPr>
          <a:xfrm>
            <a:off x="2466679" y="1593946"/>
            <a:ext cx="53572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de-DE" sz="5400" b="1" cap="none" spc="0" dirty="0" smtClean="0">
                <a:ln w="11430"/>
                <a:solidFill>
                  <a:srgbClr val="FF0000"/>
                </a:solidFill>
                <a:effectLst>
                  <a:outerShdw blurRad="50800" dist="39000" dir="5460000" algn="tl">
                    <a:srgbClr val="000000">
                      <a:alpha val="38000"/>
                    </a:srgbClr>
                  </a:outerShdw>
                </a:effectLst>
              </a:rPr>
              <a:t>1</a:t>
            </a:r>
            <a:endParaRPr lang="de-DE" sz="5400" b="1" cap="none" spc="0" dirty="0">
              <a:ln w="11430"/>
              <a:solidFill>
                <a:srgbClr val="FF0000"/>
              </a:solidFill>
              <a:effectLst>
                <a:outerShdw blurRad="50800" dist="39000" dir="5460000" algn="tl">
                  <a:srgbClr val="000000">
                    <a:alpha val="38000"/>
                  </a:srgbClr>
                </a:outerShdw>
              </a:effectLst>
            </a:endParaRPr>
          </a:p>
        </p:txBody>
      </p:sp>
      <p:sp>
        <p:nvSpPr>
          <p:cNvPr id="13" name="Rechteck 12"/>
          <p:cNvSpPr/>
          <p:nvPr/>
        </p:nvSpPr>
        <p:spPr>
          <a:xfrm>
            <a:off x="1413995" y="2285778"/>
            <a:ext cx="53572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de-DE" sz="5400" b="1" cap="none" spc="0" dirty="0" smtClean="0">
                <a:ln w="11430"/>
                <a:solidFill>
                  <a:srgbClr val="FF0000"/>
                </a:solidFill>
                <a:effectLst>
                  <a:outerShdw blurRad="50800" dist="39000" dir="5460000" algn="tl">
                    <a:srgbClr val="000000">
                      <a:alpha val="38000"/>
                    </a:srgbClr>
                  </a:outerShdw>
                </a:effectLst>
              </a:rPr>
              <a:t>2</a:t>
            </a:r>
            <a:endParaRPr lang="de-DE" sz="5400" b="1" cap="none" spc="0" dirty="0">
              <a:ln w="11430"/>
              <a:solidFill>
                <a:srgbClr val="FF0000"/>
              </a:solidFill>
              <a:effectLst>
                <a:outerShdw blurRad="50800" dist="39000" dir="5460000" algn="tl">
                  <a:srgbClr val="000000">
                    <a:alpha val="38000"/>
                  </a:srgbClr>
                </a:outerShdw>
              </a:effectLst>
            </a:endParaRPr>
          </a:p>
        </p:txBody>
      </p:sp>
      <p:sp>
        <p:nvSpPr>
          <p:cNvPr id="14" name="Rechteck 13"/>
          <p:cNvSpPr/>
          <p:nvPr/>
        </p:nvSpPr>
        <p:spPr>
          <a:xfrm>
            <a:off x="4784495" y="3585790"/>
            <a:ext cx="53572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de-DE" sz="5400" b="1" cap="none" spc="0" dirty="0" smtClean="0">
                <a:ln w="11430"/>
                <a:solidFill>
                  <a:srgbClr val="FF0000"/>
                </a:solidFill>
                <a:effectLst>
                  <a:outerShdw blurRad="50800" dist="39000" dir="5460000" algn="tl">
                    <a:srgbClr val="000000">
                      <a:alpha val="38000"/>
                    </a:srgbClr>
                  </a:outerShdw>
                </a:effectLst>
              </a:rPr>
              <a:t>3</a:t>
            </a:r>
            <a:endParaRPr lang="de-DE" sz="5400" b="1" cap="none" spc="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8499248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180528" y="1916832"/>
            <a:ext cx="4225226" cy="2592288"/>
          </a:xfrm>
          <a:prstGeom prst="rect">
            <a:avLst/>
          </a:prstGeom>
          <a:noFill/>
          <a:ln/>
          <a:effectLst>
            <a:outerShdw dist="35921" dir="2700000" algn="ctr" rotWithShape="0">
              <a:srgbClr val="808080"/>
            </a:outerShdw>
            <a:reflection blurRad="6350" stA="50000" endA="300" endPos="55500" dist="50800" dir="5400000" sy="-100000" algn="bl" rotWithShape="0"/>
          </a:effectLst>
          <a:scene3d>
            <a:camera prst="perspectiveContrastingRigh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42" name="Rectangle 2"/>
          <p:cNvSpPr>
            <a:spLocks noGrp="1" noChangeArrowheads="1"/>
          </p:cNvSpPr>
          <p:nvPr>
            <p:ph type="title"/>
          </p:nvPr>
        </p:nvSpPr>
        <p:spPr/>
        <p:txBody>
          <a:bodyPr>
            <a:normAutofit/>
          </a:bodyPr>
          <a:lstStyle/>
          <a:p>
            <a:r>
              <a:rPr lang="de-DE" dirty="0"/>
              <a:t>Umgang mit </a:t>
            </a:r>
            <a:r>
              <a:rPr lang="de-DE" dirty="0" err="1"/>
              <a:t>Mysteries</a:t>
            </a:r>
            <a:endParaRPr lang="de-DE" dirty="0"/>
          </a:p>
        </p:txBody>
      </p:sp>
      <p:sp>
        <p:nvSpPr>
          <p:cNvPr id="35845" name="Rectangle 5"/>
          <p:cNvSpPr>
            <a:spLocks noGrp="1" noChangeArrowheads="1"/>
          </p:cNvSpPr>
          <p:nvPr>
            <p:ph type="body" sz="half" idx="2"/>
          </p:nvPr>
        </p:nvSpPr>
        <p:spPr>
          <a:xfrm>
            <a:off x="3419872" y="1600200"/>
            <a:ext cx="5724128" cy="4530725"/>
          </a:xfrm>
        </p:spPr>
        <p:txBody>
          <a:bodyPr vert="horz">
            <a:noAutofit/>
          </a:bodyPr>
          <a:lstStyle/>
          <a:p>
            <a:pPr>
              <a:lnSpc>
                <a:spcPct val="90000"/>
              </a:lnSpc>
              <a:defRPr/>
            </a:pPr>
            <a:r>
              <a:rPr lang="de-DE" sz="2800" dirty="0"/>
              <a:t>Das „Notes“-Symbol ist gut geeignet, um sich Gedanken zu </a:t>
            </a:r>
            <a:r>
              <a:rPr lang="de-DE" sz="2800" dirty="0" err="1"/>
              <a:t>Mysteries</a:t>
            </a:r>
            <a:r>
              <a:rPr lang="de-DE" sz="2800" dirty="0"/>
              <a:t> zu </a:t>
            </a:r>
            <a:r>
              <a:rPr lang="de-DE" sz="2800" dirty="0" smtClean="0"/>
              <a:t>notieren.</a:t>
            </a:r>
            <a:endParaRPr lang="de-DE" sz="2800" dirty="0"/>
          </a:p>
          <a:p>
            <a:pPr>
              <a:lnSpc>
                <a:spcPct val="90000"/>
              </a:lnSpc>
              <a:defRPr/>
            </a:pPr>
            <a:r>
              <a:rPr lang="de-DE" sz="2800" dirty="0"/>
              <a:t>Gelöste Caches können mit korrigierten Koordinaten versehen werden (Rechtsklick</a:t>
            </a:r>
            <a:r>
              <a:rPr lang="de-DE" sz="2800" dirty="0" smtClean="0"/>
              <a:t>).</a:t>
            </a:r>
            <a:endParaRPr lang="de-DE" sz="2800" dirty="0"/>
          </a:p>
          <a:p>
            <a:pPr>
              <a:lnSpc>
                <a:spcPct val="90000"/>
              </a:lnSpc>
              <a:defRPr/>
            </a:pPr>
            <a:r>
              <a:rPr lang="de-DE" sz="2800" dirty="0" smtClean="0"/>
              <a:t>Vorteile:</a:t>
            </a:r>
          </a:p>
          <a:p>
            <a:pPr lvl="1">
              <a:lnSpc>
                <a:spcPct val="90000"/>
              </a:lnSpc>
              <a:defRPr/>
            </a:pPr>
            <a:r>
              <a:rPr lang="de-DE" sz="2400" dirty="0" smtClean="0"/>
              <a:t>Kann </a:t>
            </a:r>
            <a:r>
              <a:rPr lang="de-DE" sz="2400" dirty="0"/>
              <a:t>im GPS als „Cache“ </a:t>
            </a:r>
            <a:r>
              <a:rPr lang="de-DE" sz="2400" dirty="0" smtClean="0"/>
              <a:t>oder als Wegpunkt (mit </a:t>
            </a:r>
            <a:r>
              <a:rPr lang="de-DE" sz="2400" u="sng" dirty="0" err="1" smtClean="0">
                <a:hlinkClick r:id="rId3" tooltip="Download attachment"/>
              </a:rPr>
              <a:t>CorrectedTo</a:t>
            </a:r>
            <a:r>
              <a:rPr lang="de-DE" sz="2400" u="sng" dirty="0" smtClean="0">
                <a:hlinkClick r:id="rId3" tooltip="Download attachment"/>
              </a:rPr>
              <a:t/>
            </a:r>
            <a:br>
              <a:rPr lang="de-DE" sz="2400" u="sng" dirty="0" smtClean="0">
                <a:hlinkClick r:id="rId3" tooltip="Download attachment"/>
              </a:rPr>
            </a:br>
            <a:r>
              <a:rPr lang="de-DE" sz="2400" u="sng" dirty="0" err="1" smtClean="0">
                <a:hlinkClick r:id="rId3" tooltip="Download attachment"/>
              </a:rPr>
              <a:t>FinalLocChild.gsk</a:t>
            </a:r>
            <a:r>
              <a:rPr lang="de-DE" sz="2400" u="sng" dirty="0" smtClean="0">
                <a:hlinkClick r:id="rId3" tooltip="Download attachment"/>
              </a:rPr>
              <a:t>)</a:t>
            </a:r>
            <a:r>
              <a:rPr lang="de-DE" sz="2400" dirty="0" smtClean="0"/>
              <a:t> angezeigt werden.</a:t>
            </a:r>
          </a:p>
          <a:p>
            <a:pPr lvl="1">
              <a:lnSpc>
                <a:spcPct val="90000"/>
              </a:lnSpc>
              <a:defRPr/>
            </a:pPr>
            <a:r>
              <a:rPr lang="de-DE" sz="2400" dirty="0"/>
              <a:t>Beim Update des Caches durch GPX, PQ oder API werden die korrigierten Koordinaten nicht überschrieben</a:t>
            </a:r>
            <a:r>
              <a:rPr lang="de-DE" sz="2400" dirty="0" smtClean="0"/>
              <a:t>.</a:t>
            </a:r>
            <a:endParaRPr lang="de-DE" sz="2400" dirty="0"/>
          </a:p>
        </p:txBody>
      </p:sp>
      <p:sp>
        <p:nvSpPr>
          <p:cNvPr id="3" name="Foliennummernplatzhalter 2"/>
          <p:cNvSpPr>
            <a:spLocks noGrp="1"/>
          </p:cNvSpPr>
          <p:nvPr>
            <p:ph type="sldNum" sz="quarter" idx="12"/>
          </p:nvPr>
        </p:nvSpPr>
        <p:spPr/>
        <p:txBody>
          <a:bodyPr/>
          <a:lstStyle/>
          <a:p>
            <a:fld id="{52331589-1D56-44A2-BAFA-1E14EBF12940}" type="slidenum">
              <a:rPr lang="de-DE" smtClean="0"/>
              <a:pPr/>
              <a:t>19</a:t>
            </a:fld>
            <a:endParaRPr lang="de-DE" dirty="0"/>
          </a:p>
        </p:txBody>
      </p:sp>
      <p:sp>
        <p:nvSpPr>
          <p:cNvPr id="10" name="Rechteck 9"/>
          <p:cNvSpPr/>
          <p:nvPr/>
        </p:nvSpPr>
        <p:spPr>
          <a:xfrm rot="21412003">
            <a:off x="251619" y="2346184"/>
            <a:ext cx="1369122" cy="716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rot="21412003">
            <a:off x="1807827" y="2264228"/>
            <a:ext cx="1369122" cy="716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29056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en-GB" dirty="0" smtClean="0"/>
              <a:t>Geocaching Swiss Army Knife</a:t>
            </a:r>
            <a:r>
              <a:rPr lang="de-DE" dirty="0"/>
              <a:t/>
            </a:r>
            <a:br>
              <a:rPr lang="de-DE" dirty="0"/>
            </a:br>
            <a:r>
              <a:rPr lang="de-DE" dirty="0"/>
              <a:t>für Einsteiger</a:t>
            </a:r>
          </a:p>
        </p:txBody>
      </p:sp>
      <p:sp>
        <p:nvSpPr>
          <p:cNvPr id="5" name="Textplatzhalter 4"/>
          <p:cNvSpPr>
            <a:spLocks noGrp="1"/>
          </p:cNvSpPr>
          <p:nvPr>
            <p:ph type="body" idx="1"/>
          </p:nvPr>
        </p:nvSpPr>
        <p:spPr/>
        <p:txBody>
          <a:bodyPr>
            <a:normAutofit/>
          </a:bodyPr>
          <a:lstStyle/>
          <a:p>
            <a:r>
              <a:rPr lang="de-DE" sz="2800" b="1" dirty="0">
                <a:solidFill>
                  <a:srgbClr val="FF0000"/>
                </a:solidFill>
              </a:rPr>
              <a:t>RNKBerlin / </a:t>
            </a:r>
            <a:r>
              <a:rPr lang="de-DE" sz="2800" b="1" dirty="0" smtClean="0">
                <a:solidFill>
                  <a:srgbClr val="FF0000"/>
                </a:solidFill>
              </a:rPr>
              <a:t>Robin – </a:t>
            </a:r>
            <a:r>
              <a:rPr lang="de-DE" sz="2800" b="1" dirty="0" smtClean="0">
                <a:solidFill>
                  <a:srgbClr val="FF0000"/>
                </a:solidFill>
                <a:hlinkClick r:id="rId2"/>
              </a:rPr>
              <a:t>http://wampenschleifer.de</a:t>
            </a:r>
            <a:r>
              <a:rPr lang="de-DE" sz="2800" b="1" dirty="0" smtClean="0">
                <a:solidFill>
                  <a:srgbClr val="FF0000"/>
                </a:solidFill>
              </a:rPr>
              <a:t> </a:t>
            </a:r>
            <a:endParaRPr lang="de-DE" sz="2800" b="1" dirty="0">
              <a:solidFill>
                <a:srgbClr val="FF0000"/>
              </a:solidFill>
            </a:endParaRPr>
          </a:p>
        </p:txBody>
      </p:sp>
      <p:sp>
        <p:nvSpPr>
          <p:cNvPr id="3" name="Foliennummernplatzhalter 2"/>
          <p:cNvSpPr>
            <a:spLocks noGrp="1"/>
          </p:cNvSpPr>
          <p:nvPr>
            <p:ph type="sldNum" sz="quarter" idx="12"/>
          </p:nvPr>
        </p:nvSpPr>
        <p:spPr/>
        <p:txBody>
          <a:bodyPr/>
          <a:lstStyle/>
          <a:p>
            <a:fld id="{A2A41EC0-69FA-4860-B755-6E811E0BB15E}" type="slidenum">
              <a:rPr lang="de-DE" smtClean="0"/>
              <a:pPr/>
              <a:t>2</a:t>
            </a:fld>
            <a:endParaRPr lang="de-DE"/>
          </a:p>
        </p:txBody>
      </p:sp>
      <p:sp>
        <p:nvSpPr>
          <p:cNvPr id="2" name="Rechteck 1"/>
          <p:cNvSpPr/>
          <p:nvPr/>
        </p:nvSpPr>
        <p:spPr>
          <a:xfrm>
            <a:off x="827584" y="5877272"/>
            <a:ext cx="4572000" cy="757130"/>
          </a:xfrm>
          <a:prstGeom prst="rect">
            <a:avLst/>
          </a:prstGeom>
        </p:spPr>
        <p:txBody>
          <a:bodyPr>
            <a:spAutoFit/>
          </a:bodyPr>
          <a:lstStyle/>
          <a:p>
            <a:pPr>
              <a:lnSpc>
                <a:spcPct val="80000"/>
              </a:lnSpc>
            </a:pPr>
            <a:r>
              <a:rPr lang="de-DE" dirty="0">
                <a:solidFill>
                  <a:schemeClr val="bg1">
                    <a:lumMod val="85000"/>
                  </a:schemeClr>
                </a:solidFill>
              </a:rPr>
              <a:t>mit Unterstützung von: </a:t>
            </a:r>
            <a:br>
              <a:rPr lang="de-DE" dirty="0">
                <a:solidFill>
                  <a:schemeClr val="bg1">
                    <a:lumMod val="85000"/>
                  </a:schemeClr>
                </a:solidFill>
              </a:rPr>
            </a:br>
            <a:r>
              <a:rPr lang="de-DE" dirty="0">
                <a:solidFill>
                  <a:schemeClr val="bg1">
                    <a:lumMod val="85000"/>
                  </a:schemeClr>
                </a:solidFill>
              </a:rPr>
              <a:t>anny73, BaldurMorgan, Eastpak1984, </a:t>
            </a:r>
            <a:br>
              <a:rPr lang="de-DE" dirty="0">
                <a:solidFill>
                  <a:schemeClr val="bg1">
                    <a:lumMod val="85000"/>
                  </a:schemeClr>
                </a:solidFill>
              </a:rPr>
            </a:br>
            <a:r>
              <a:rPr lang="de-DE" dirty="0">
                <a:solidFill>
                  <a:schemeClr val="bg1">
                    <a:lumMod val="85000"/>
                  </a:schemeClr>
                </a:solidFill>
              </a:rPr>
              <a:t>Karsten &amp; Co, Spazierenmitziel</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5644" y="188640"/>
            <a:ext cx="1219200" cy="1219200"/>
          </a:xfrm>
          <a:prstGeom prst="rect">
            <a:avLst/>
          </a:prstGeom>
          <a:ln>
            <a:noFill/>
          </a:ln>
          <a:effectLst>
            <a:reflection blurRad="12700" stA="30000" endPos="30000" dist="5000" dir="5400000" sy="-100000" algn="bl" rotWithShape="0"/>
          </a:effectLst>
          <a:scene3d>
            <a:camera prst="perspectiveContrastingLeftFacing">
              <a:rot lat="770369" lon="1549922" rev="251943"/>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35933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p:txBody>
          <a:bodyPr/>
          <a:lstStyle/>
          <a:p>
            <a:pPr eaLnBrk="1" hangingPunct="1">
              <a:defRPr/>
            </a:pPr>
            <a:r>
              <a:rPr lang="de-DE" dirty="0" smtClean="0"/>
              <a:t>Papierloses </a:t>
            </a:r>
            <a:r>
              <a:rPr lang="de-DE" dirty="0" err="1" smtClean="0"/>
              <a:t>Cachen</a:t>
            </a:r>
            <a:endParaRPr lang="de-DE" dirty="0" smtClean="0"/>
          </a:p>
        </p:txBody>
      </p:sp>
      <p:sp>
        <p:nvSpPr>
          <p:cNvPr id="35843" name="Rectangle 3"/>
          <p:cNvSpPr>
            <a:spLocks noGrp="1" noRot="1" noChangeArrowheads="1"/>
          </p:cNvSpPr>
          <p:nvPr>
            <p:ph type="body" idx="1"/>
          </p:nvPr>
        </p:nvSpPr>
        <p:spPr/>
        <p:txBody>
          <a:bodyPr>
            <a:normAutofit/>
          </a:bodyPr>
          <a:lstStyle/>
          <a:p>
            <a:pPr eaLnBrk="1" hangingPunct="1">
              <a:lnSpc>
                <a:spcPct val="90000"/>
              </a:lnSpc>
              <a:defRPr/>
            </a:pPr>
            <a:r>
              <a:rPr lang="de-DE" dirty="0" smtClean="0"/>
              <a:t>[Datenbank </a:t>
            </a:r>
            <a:r>
              <a:rPr lang="de-DE" dirty="0" smtClean="0">
                <a:sym typeface="Wingdings" pitchFamily="2" charset="2"/>
              </a:rPr>
              <a:t> Bilder herunterladen</a:t>
            </a:r>
            <a:r>
              <a:rPr lang="de-DE" dirty="0" smtClean="0"/>
              <a:t>] lädt alle Bilder der Listings auf der GC-Seite herunter</a:t>
            </a:r>
          </a:p>
          <a:p>
            <a:pPr lvl="1" eaLnBrk="1" hangingPunct="1">
              <a:lnSpc>
                <a:spcPct val="90000"/>
              </a:lnSpc>
              <a:defRPr/>
            </a:pPr>
            <a:r>
              <a:rPr lang="de-DE" dirty="0" smtClean="0"/>
              <a:t>Dauert beim ersten Mal ein wenig…</a:t>
            </a:r>
          </a:p>
          <a:p>
            <a:pPr eaLnBrk="1" hangingPunct="1">
              <a:lnSpc>
                <a:spcPct val="90000"/>
              </a:lnSpc>
              <a:defRPr/>
            </a:pPr>
            <a:r>
              <a:rPr lang="de-DE" dirty="0" err="1" smtClean="0"/>
              <a:t>SpoilerSync</a:t>
            </a:r>
            <a:r>
              <a:rPr lang="de-DE" dirty="0" smtClean="0"/>
              <a:t> (</a:t>
            </a:r>
            <a:r>
              <a:rPr lang="de-DE" dirty="0" smtClean="0">
                <a:hlinkClick r:id="rId2"/>
              </a:rPr>
              <a:t>Makro</a:t>
            </a:r>
            <a:r>
              <a:rPr lang="de-DE" dirty="0" smtClean="0"/>
              <a:t> + </a:t>
            </a:r>
            <a:r>
              <a:rPr lang="de-DE" dirty="0" smtClean="0">
                <a:hlinkClick r:id="rId3"/>
              </a:rPr>
              <a:t>Tool</a:t>
            </a:r>
            <a:r>
              <a:rPr lang="de-DE" dirty="0" smtClean="0"/>
              <a:t>) lädt zusätzlich Spoiler-Bilder herunter</a:t>
            </a:r>
          </a:p>
        </p:txBody>
      </p:sp>
      <p:sp>
        <p:nvSpPr>
          <p:cNvPr id="3" name="Foliennummernplatzhalter 2"/>
          <p:cNvSpPr>
            <a:spLocks noGrp="1"/>
          </p:cNvSpPr>
          <p:nvPr>
            <p:ph type="sldNum" sz="quarter" idx="12"/>
          </p:nvPr>
        </p:nvSpPr>
        <p:spPr>
          <a:xfrm>
            <a:off x="6553200" y="6356350"/>
            <a:ext cx="2133600" cy="365125"/>
          </a:xfrm>
        </p:spPr>
        <p:txBody>
          <a:bodyPr/>
          <a:lstStyle/>
          <a:p>
            <a:fld id="{A2A41EC0-69FA-4860-B755-6E811E0BB15E}" type="slidenum">
              <a:rPr lang="de-DE" smtClean="0"/>
              <a:pPr/>
              <a:t>20</a:t>
            </a:fld>
            <a:endParaRPr lang="de-DE"/>
          </a:p>
        </p:txBody>
      </p:sp>
      <p:sp>
        <p:nvSpPr>
          <p:cNvPr id="5" name="Rechteck 4"/>
          <p:cNvSpPr/>
          <p:nvPr/>
        </p:nvSpPr>
        <p:spPr>
          <a:xfrm>
            <a:off x="881697" y="4437112"/>
            <a:ext cx="7344816" cy="2062103"/>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lnSpc>
                <a:spcPct val="80000"/>
              </a:lnSpc>
              <a:defRPr/>
            </a:pPr>
            <a:r>
              <a:rPr lang="de-DE" sz="3200" b="1" dirty="0">
                <a:solidFill>
                  <a:schemeClr val="tx1"/>
                </a:solidFill>
              </a:rPr>
              <a:t>Achtung: </a:t>
            </a:r>
            <a:r>
              <a:rPr lang="de-DE" sz="3200" b="1" dirty="0" err="1">
                <a:solidFill>
                  <a:schemeClr val="tx1"/>
                </a:solidFill>
              </a:rPr>
              <a:t>Groundspeak</a:t>
            </a:r>
            <a:r>
              <a:rPr lang="de-DE" sz="3200" b="1" dirty="0">
                <a:solidFill>
                  <a:schemeClr val="tx1"/>
                </a:solidFill>
              </a:rPr>
              <a:t> verbietet das automatische Einsammeln von </a:t>
            </a:r>
            <a:r>
              <a:rPr lang="de-DE" sz="3200" b="1" dirty="0" smtClean="0">
                <a:solidFill>
                  <a:schemeClr val="tx1"/>
                </a:solidFill>
              </a:rPr>
              <a:t>Daten. Wählt </a:t>
            </a:r>
            <a:r>
              <a:rPr lang="de-DE" sz="3200" b="1" dirty="0">
                <a:solidFill>
                  <a:schemeClr val="tx1"/>
                </a:solidFill>
              </a:rPr>
              <a:t>deshalb </a:t>
            </a:r>
            <a:r>
              <a:rPr lang="de-DE" sz="3200" b="1" dirty="0" smtClean="0">
                <a:solidFill>
                  <a:schemeClr val="tx1"/>
                </a:solidFill>
              </a:rPr>
              <a:t>für </a:t>
            </a:r>
            <a:r>
              <a:rPr lang="de-DE" sz="3200" b="1" dirty="0">
                <a:solidFill>
                  <a:schemeClr val="tx1"/>
                </a:solidFill>
              </a:rPr>
              <a:t>„Delay </a:t>
            </a:r>
            <a:r>
              <a:rPr lang="de-DE" sz="3200" b="1" dirty="0" err="1">
                <a:solidFill>
                  <a:schemeClr val="tx1"/>
                </a:solidFill>
              </a:rPr>
              <a:t>between</a:t>
            </a:r>
            <a:r>
              <a:rPr lang="de-DE" sz="3200" b="1" dirty="0">
                <a:solidFill>
                  <a:schemeClr val="tx1"/>
                </a:solidFill>
              </a:rPr>
              <a:t> </a:t>
            </a:r>
            <a:r>
              <a:rPr lang="de-DE" sz="3200" b="1" dirty="0" err="1" smtClean="0">
                <a:solidFill>
                  <a:schemeClr val="tx1"/>
                </a:solidFill>
              </a:rPr>
              <a:t>Requests</a:t>
            </a:r>
            <a:r>
              <a:rPr lang="de-DE" sz="3200" b="1" dirty="0" smtClean="0">
                <a:solidFill>
                  <a:schemeClr val="tx1"/>
                </a:solidFill>
              </a:rPr>
              <a:t>“ mindestens </a:t>
            </a:r>
            <a:r>
              <a:rPr lang="de-DE" sz="3200" b="1" dirty="0">
                <a:solidFill>
                  <a:schemeClr val="tx1"/>
                </a:solidFill>
              </a:rPr>
              <a:t>einige </a:t>
            </a:r>
            <a:r>
              <a:rPr lang="de-DE" sz="3200" b="1" dirty="0" smtClean="0">
                <a:solidFill>
                  <a:schemeClr val="tx1"/>
                </a:solidFill>
              </a:rPr>
              <a:t>Sekunden, </a:t>
            </a:r>
            <a:r>
              <a:rPr lang="de-DE" sz="3200" b="1" dirty="0">
                <a:solidFill>
                  <a:schemeClr val="tx1"/>
                </a:solidFill>
              </a:rPr>
              <a:t>sonst kann Euer Konto gesperrt </a:t>
            </a:r>
            <a:r>
              <a:rPr lang="de-DE" sz="3200" b="1" dirty="0" smtClean="0">
                <a:solidFill>
                  <a:schemeClr val="tx1"/>
                </a:solidFill>
              </a:rPr>
              <a:t>werden!</a:t>
            </a:r>
            <a:endParaRPr lang="de-DE" sz="3200" b="1" dirty="0">
              <a:solidFill>
                <a:schemeClr val="tx1"/>
              </a:solidFill>
            </a:endParaRPr>
          </a:p>
        </p:txBody>
      </p:sp>
    </p:spTree>
    <p:extLst>
      <p:ext uri="{BB962C8B-B14F-4D97-AF65-F5344CB8AC3E}">
        <p14:creationId xmlns:p14="http://schemas.microsoft.com/office/powerpoint/2010/main" val="37534322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r>
              <a:rPr lang="de-DE" dirty="0"/>
              <a:t>Geocaching.com Direktzugriff</a:t>
            </a:r>
          </a:p>
        </p:txBody>
      </p:sp>
      <p:sp>
        <p:nvSpPr>
          <p:cNvPr id="35845" name="Rectangle 5"/>
          <p:cNvSpPr>
            <a:spLocks noGrp="1" noChangeArrowheads="1"/>
          </p:cNvSpPr>
          <p:nvPr>
            <p:ph type="body" sz="half" idx="2"/>
          </p:nvPr>
        </p:nvSpPr>
        <p:spPr>
          <a:xfrm>
            <a:off x="4139952" y="1600200"/>
            <a:ext cx="5004048" cy="4530725"/>
          </a:xfrm>
        </p:spPr>
        <p:txBody>
          <a:bodyPr vert="horz">
            <a:noAutofit/>
          </a:bodyPr>
          <a:lstStyle/>
          <a:p>
            <a:pPr>
              <a:defRPr/>
            </a:pPr>
            <a:r>
              <a:rPr lang="de-DE" sz="2800" dirty="0"/>
              <a:t>Seit Version 8 ist Zugriff auf </a:t>
            </a:r>
            <a:r>
              <a:rPr lang="de-DE" sz="2800" dirty="0" err="1" smtClean="0"/>
              <a:t>Groundspeak</a:t>
            </a:r>
            <a:r>
              <a:rPr lang="de-DE" sz="2800" dirty="0" smtClean="0"/>
              <a:t>  </a:t>
            </a:r>
            <a:r>
              <a:rPr lang="de-DE" sz="2800" dirty="0"/>
              <a:t>per API </a:t>
            </a:r>
            <a:r>
              <a:rPr lang="de-DE" sz="2800" dirty="0" smtClean="0"/>
              <a:t>möglich.</a:t>
            </a:r>
          </a:p>
          <a:p>
            <a:pPr>
              <a:defRPr/>
            </a:pPr>
            <a:r>
              <a:rPr lang="de-DE" sz="2800" dirty="0" smtClean="0"/>
              <a:t>PQs können aus GSAK gezogen werden - aber eine manuelle Nachbearbeitung ist meistens nötig:</a:t>
            </a:r>
          </a:p>
          <a:p>
            <a:pPr lvl="1">
              <a:defRPr/>
            </a:pPr>
            <a:r>
              <a:rPr lang="de-DE" sz="2400" dirty="0" smtClean="0"/>
              <a:t>Land, Landkreis</a:t>
            </a:r>
          </a:p>
          <a:p>
            <a:pPr lvl="1">
              <a:defRPr/>
            </a:pPr>
            <a:r>
              <a:rPr lang="de-DE" sz="2400" dirty="0" smtClean="0"/>
              <a:t>Höhe</a:t>
            </a:r>
          </a:p>
          <a:p>
            <a:pPr lvl="1">
              <a:defRPr/>
            </a:pPr>
            <a:r>
              <a:rPr lang="en-GB" sz="2400" dirty="0" err="1" smtClean="0"/>
              <a:t>GCVote</a:t>
            </a:r>
            <a:endParaRPr lang="de-DE" sz="2400" dirty="0" smtClean="0"/>
          </a:p>
          <a:p>
            <a:pPr lvl="1">
              <a:defRPr/>
            </a:pPr>
            <a:r>
              <a:rPr lang="de-DE" sz="2400" dirty="0" smtClean="0"/>
              <a:t>Was immer Euch noch fehlt…</a:t>
            </a:r>
            <a:endParaRPr lang="de-DE" sz="2400" dirty="0"/>
          </a:p>
        </p:txBody>
      </p:sp>
      <p:pic>
        <p:nvPicPr>
          <p:cNvPr id="9"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73241" y="1700808"/>
            <a:ext cx="4617513" cy="4104456"/>
          </a:xfrm>
          <a:prstGeom prst="rect">
            <a:avLst/>
          </a:prstGeom>
          <a:noFill/>
          <a:ln/>
          <a:effectLst>
            <a:outerShdw dist="35921" dir="2700000" algn="ctr" rotWithShape="0">
              <a:srgbClr val="808080"/>
            </a:outerShdw>
            <a:reflection blurRad="6350" stA="50000" endA="300" endPos="55500" dist="50800" dir="5400000" sy="-100000" algn="bl" rotWithShape="0"/>
          </a:effectLst>
          <a:scene3d>
            <a:camera prst="perspectiveContrastingRigh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liennummernplatzhalter 2"/>
          <p:cNvSpPr>
            <a:spLocks noGrp="1"/>
          </p:cNvSpPr>
          <p:nvPr>
            <p:ph type="sldNum" sz="quarter" idx="12"/>
          </p:nvPr>
        </p:nvSpPr>
        <p:spPr/>
        <p:txBody>
          <a:bodyPr/>
          <a:lstStyle/>
          <a:p>
            <a:fld id="{52331589-1D56-44A2-BAFA-1E14EBF12940}" type="slidenum">
              <a:rPr lang="de-DE" smtClean="0"/>
              <a:pPr/>
              <a:t>21</a:t>
            </a:fld>
            <a:endParaRPr lang="de-DE"/>
          </a:p>
        </p:txBody>
      </p:sp>
    </p:spTree>
    <p:extLst>
      <p:ext uri="{BB962C8B-B14F-4D97-AF65-F5344CB8AC3E}">
        <p14:creationId xmlns:p14="http://schemas.microsoft.com/office/powerpoint/2010/main" val="31581567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r>
              <a:rPr lang="de-DE" dirty="0" smtClean="0"/>
              <a:t>Caches direkt aus GSAK ziehen</a:t>
            </a:r>
          </a:p>
        </p:txBody>
      </p:sp>
      <p:sp>
        <p:nvSpPr>
          <p:cNvPr id="29701" name="Textfeld 5"/>
          <p:cNvSpPr txBox="1">
            <a:spLocks noChangeArrowheads="1"/>
          </p:cNvSpPr>
          <p:nvPr/>
        </p:nvSpPr>
        <p:spPr bwMode="auto">
          <a:xfrm>
            <a:off x="235781" y="6239053"/>
            <a:ext cx="86566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ctr" eaLnBrk="1" hangingPunct="1"/>
            <a:r>
              <a:rPr lang="de-DE" dirty="0" smtClean="0">
                <a:solidFill>
                  <a:schemeClr val="bg1">
                    <a:lumMod val="85000"/>
                  </a:schemeClr>
                </a:solidFill>
              </a:rPr>
              <a:t>So ist es möglich</a:t>
            </a:r>
            <a:r>
              <a:rPr lang="de-DE" dirty="0">
                <a:solidFill>
                  <a:schemeClr val="bg1">
                    <a:lumMod val="85000"/>
                  </a:schemeClr>
                </a:solidFill>
              </a:rPr>
              <a:t>, an einem Tag </a:t>
            </a:r>
            <a:r>
              <a:rPr lang="de-DE" dirty="0" smtClean="0">
                <a:solidFill>
                  <a:schemeClr val="bg1">
                    <a:lumMod val="85000"/>
                  </a:schemeClr>
                </a:solidFill>
              </a:rPr>
              <a:t>16.000 </a:t>
            </a:r>
            <a:r>
              <a:rPr lang="de-DE" dirty="0">
                <a:solidFill>
                  <a:schemeClr val="bg1">
                    <a:lumMod val="85000"/>
                  </a:schemeClr>
                </a:solidFill>
              </a:rPr>
              <a:t>Caches </a:t>
            </a:r>
            <a:r>
              <a:rPr lang="de-DE" dirty="0" smtClean="0">
                <a:solidFill>
                  <a:schemeClr val="bg1">
                    <a:lumMod val="85000"/>
                  </a:schemeClr>
                </a:solidFill>
              </a:rPr>
              <a:t>herunterzuladen </a:t>
            </a:r>
            <a:br>
              <a:rPr lang="de-DE" dirty="0" smtClean="0">
                <a:solidFill>
                  <a:schemeClr val="bg1">
                    <a:lumMod val="85000"/>
                  </a:schemeClr>
                </a:solidFill>
              </a:rPr>
            </a:br>
            <a:r>
              <a:rPr lang="de-DE" dirty="0" smtClean="0">
                <a:solidFill>
                  <a:schemeClr val="bg1">
                    <a:lumMod val="85000"/>
                  </a:schemeClr>
                </a:solidFill>
              </a:rPr>
              <a:t>oder zu aktualisieren</a:t>
            </a:r>
            <a:r>
              <a:rPr lang="de-DE" dirty="0">
                <a:solidFill>
                  <a:schemeClr val="bg1">
                    <a:lumMod val="85000"/>
                  </a:schemeClr>
                </a:solidFill>
              </a:rPr>
              <a:t>: 6000 </a:t>
            </a:r>
            <a:r>
              <a:rPr lang="de-DE" dirty="0" err="1">
                <a:solidFill>
                  <a:schemeClr val="bg1">
                    <a:lumMod val="85000"/>
                  </a:schemeClr>
                </a:solidFill>
              </a:rPr>
              <a:t>Full</a:t>
            </a:r>
            <a:r>
              <a:rPr lang="de-DE" dirty="0">
                <a:solidFill>
                  <a:schemeClr val="bg1">
                    <a:lumMod val="85000"/>
                  </a:schemeClr>
                </a:solidFill>
              </a:rPr>
              <a:t> + 10000 Light</a:t>
            </a:r>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7570" y="1196752"/>
            <a:ext cx="5604910" cy="4946476"/>
          </a:xfrm>
          <a:prstGeom prst="rect">
            <a:avLst/>
          </a:prstGeom>
          <a:ln>
            <a:noFill/>
          </a:ln>
          <a:effectLst>
            <a:outerShdw blurRad="292100" dist="139700" dir="2700000" algn="tl" rotWithShape="0">
              <a:srgbClr val="333333">
                <a:alpha val="65000"/>
              </a:srgbClr>
            </a:outerShdw>
          </a:effectLst>
        </p:spPr>
      </p:pic>
      <p:pic>
        <p:nvPicPr>
          <p:cNvPr id="6" name="Inhaltsplatzhalt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496" y="2276872"/>
            <a:ext cx="4258270" cy="2305372"/>
          </a:xfrm>
          <a:prstGeom prst="rect">
            <a:avLst/>
          </a:prstGeom>
          <a:ln>
            <a:noFill/>
          </a:ln>
          <a:effectLst>
            <a:outerShdw blurRad="292100" dist="139700" dir="2700000" algn="tl" rotWithShape="0">
              <a:srgbClr val="333333">
                <a:alpha val="65000"/>
              </a:srgbClr>
            </a:outerShdw>
          </a:effectLst>
        </p:spPr>
      </p:pic>
      <p:sp>
        <p:nvSpPr>
          <p:cNvPr id="5" name="Foliennummernplatzhalter 4"/>
          <p:cNvSpPr>
            <a:spLocks noGrp="1"/>
          </p:cNvSpPr>
          <p:nvPr>
            <p:ph type="sldNum" sz="quarter" idx="12"/>
          </p:nvPr>
        </p:nvSpPr>
        <p:spPr>
          <a:xfrm>
            <a:off x="6553200" y="6356350"/>
            <a:ext cx="2133600" cy="365125"/>
          </a:xfrm>
        </p:spPr>
        <p:txBody>
          <a:bodyPr/>
          <a:lstStyle/>
          <a:p>
            <a:fld id="{A2A41EC0-69FA-4860-B755-6E811E0BB15E}" type="slidenum">
              <a:rPr lang="de-DE" smtClean="0"/>
              <a:pPr/>
              <a:t>22</a:t>
            </a:fld>
            <a:endParaRPr lang="de-DE"/>
          </a:p>
        </p:txBody>
      </p:sp>
    </p:spTree>
    <p:extLst>
      <p:ext uri="{BB962C8B-B14F-4D97-AF65-F5344CB8AC3E}">
        <p14:creationId xmlns:p14="http://schemas.microsoft.com/office/powerpoint/2010/main" val="20884597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pPr eaLnBrk="1" hangingPunct="1">
              <a:defRPr/>
            </a:pPr>
            <a:r>
              <a:rPr lang="de-DE" dirty="0" smtClean="0"/>
              <a:t>Fast vergessen - </a:t>
            </a:r>
            <a:r>
              <a:rPr lang="de-DE" dirty="0" err="1" smtClean="0"/>
              <a:t>cachen</a:t>
            </a:r>
            <a:r>
              <a:rPr lang="de-DE" dirty="0" smtClean="0"/>
              <a:t> gehen </a:t>
            </a:r>
            <a:r>
              <a:rPr lang="de-DE" dirty="0" smtClean="0">
                <a:sym typeface="Wingdings" pitchFamily="2" charset="2"/>
              </a:rPr>
              <a:t></a:t>
            </a:r>
            <a:endParaRPr lang="de-DE" dirty="0" smtClean="0"/>
          </a:p>
        </p:txBody>
      </p:sp>
      <p:sp>
        <p:nvSpPr>
          <p:cNvPr id="25603" name="Rectangle 3"/>
          <p:cNvSpPr>
            <a:spLocks noGrp="1" noRot="1" noChangeArrowheads="1"/>
          </p:cNvSpPr>
          <p:nvPr>
            <p:ph type="body" idx="1"/>
          </p:nvPr>
        </p:nvSpPr>
        <p:spPr/>
        <p:txBody>
          <a:bodyPr>
            <a:normAutofit/>
          </a:bodyPr>
          <a:lstStyle/>
          <a:p>
            <a:pPr marL="457200" indent="-457200" eaLnBrk="1" hangingPunct="1">
              <a:lnSpc>
                <a:spcPct val="90000"/>
              </a:lnSpc>
              <a:buFont typeface="+mj-lt"/>
              <a:buAutoNum type="arabicPeriod"/>
              <a:defRPr/>
            </a:pPr>
            <a:r>
              <a:rPr lang="de-DE" sz="2400" dirty="0" smtClean="0"/>
              <a:t>Wegpunkte filtern</a:t>
            </a:r>
          </a:p>
          <a:p>
            <a:pPr marL="457200" indent="-457200" eaLnBrk="1" hangingPunct="1">
              <a:lnSpc>
                <a:spcPct val="90000"/>
              </a:lnSpc>
              <a:buFont typeface="+mj-lt"/>
              <a:buAutoNum type="arabicPeriod"/>
              <a:defRPr/>
            </a:pPr>
            <a:r>
              <a:rPr lang="de-DE" sz="2400" dirty="0" smtClean="0"/>
              <a:t>Wegpunkte ans Gerät übertragen [GPS – Wegpunkte senden] </a:t>
            </a:r>
          </a:p>
          <a:p>
            <a:pPr marL="914400" lvl="1" indent="-457200" eaLnBrk="1" hangingPunct="1">
              <a:lnSpc>
                <a:spcPct val="90000"/>
              </a:lnSpc>
              <a:buFont typeface="+mj-lt"/>
              <a:buAutoNum type="arabicPeriod"/>
              <a:defRPr/>
            </a:pPr>
            <a:r>
              <a:rPr lang="de-DE" sz="2000" dirty="0" smtClean="0"/>
              <a:t>Hier kann man noch ganz viel einstellen – aber das kommt gleich…</a:t>
            </a:r>
          </a:p>
          <a:p>
            <a:pPr marL="914400" lvl="1" indent="-457200">
              <a:lnSpc>
                <a:spcPct val="90000"/>
              </a:lnSpc>
              <a:buFont typeface="+mj-lt"/>
              <a:buAutoNum type="arabicPeriod"/>
              <a:defRPr/>
            </a:pPr>
            <a:r>
              <a:rPr lang="de-DE" sz="2000" dirty="0" smtClean="0"/>
              <a:t>Für die Übertragung an Smartphones kann der Weg über eine </a:t>
            </a:r>
            <a:br>
              <a:rPr lang="de-DE" sz="2000" dirty="0" smtClean="0"/>
            </a:br>
            <a:r>
              <a:rPr lang="de-DE" sz="2000" dirty="0" smtClean="0"/>
              <a:t>GPX-Datei sinnvoll </a:t>
            </a:r>
            <a:r>
              <a:rPr lang="de-DE" sz="2000" dirty="0"/>
              <a:t>sein: [Datei – Exportieren – </a:t>
            </a:r>
            <a:r>
              <a:rPr lang="de-DE" sz="2000" dirty="0" smtClean="0"/>
              <a:t>GPX; </a:t>
            </a:r>
            <a:r>
              <a:rPr lang="de-DE" sz="2000" dirty="0"/>
              <a:t>Strg - G</a:t>
            </a:r>
            <a:r>
              <a:rPr lang="de-DE" sz="2000" dirty="0" smtClean="0"/>
              <a:t>]</a:t>
            </a:r>
          </a:p>
          <a:p>
            <a:pPr marL="457200" indent="-457200">
              <a:lnSpc>
                <a:spcPct val="90000"/>
              </a:lnSpc>
              <a:buFont typeface="+mj-lt"/>
              <a:buAutoNum type="arabicPeriod"/>
              <a:defRPr/>
            </a:pPr>
            <a:r>
              <a:rPr lang="de-DE" sz="2400" dirty="0" smtClean="0"/>
              <a:t>Für verschiedene Geräte gibt es Makros, die die </a:t>
            </a:r>
            <a:r>
              <a:rPr lang="de-DE" sz="2400" dirty="0"/>
              <a:t>Übertragung optimieren: </a:t>
            </a:r>
            <a:r>
              <a:rPr lang="de-DE" sz="2400" dirty="0" smtClean="0">
                <a:hlinkClick r:id="rId2"/>
              </a:rPr>
              <a:t>gsak.net/</a:t>
            </a:r>
            <a:r>
              <a:rPr lang="de-DE" sz="2400" dirty="0" err="1" smtClean="0">
                <a:hlinkClick r:id="rId2"/>
              </a:rPr>
              <a:t>board</a:t>
            </a:r>
            <a:r>
              <a:rPr lang="de-DE" sz="2400" dirty="0" smtClean="0">
                <a:hlinkClick r:id="rId2"/>
              </a:rPr>
              <a:t>/</a:t>
            </a:r>
            <a:r>
              <a:rPr lang="de-DE" sz="2400" dirty="0" err="1" smtClean="0">
                <a:hlinkClick r:id="rId2"/>
              </a:rPr>
              <a:t>index.php?showforum</a:t>
            </a:r>
            <a:r>
              <a:rPr lang="de-DE" sz="2400" dirty="0" smtClean="0">
                <a:hlinkClick r:id="rId2"/>
              </a:rPr>
              <a:t>=12</a:t>
            </a:r>
            <a:r>
              <a:rPr lang="de-DE" sz="2400" dirty="0"/>
              <a:t>.</a:t>
            </a:r>
            <a:endParaRPr lang="de-DE" sz="2400" dirty="0" smtClean="0"/>
          </a:p>
          <a:p>
            <a:pPr marL="457200" indent="-457200">
              <a:lnSpc>
                <a:spcPct val="90000"/>
              </a:lnSpc>
              <a:buFont typeface="+mj-lt"/>
              <a:buAutoNum type="arabicPeriod"/>
              <a:defRPr/>
            </a:pPr>
            <a:r>
              <a:rPr lang="de-DE" sz="2400" dirty="0" smtClean="0"/>
              <a:t>Offline-HTML-Seiten erstellen und auf mobiles Gerät überspielen </a:t>
            </a:r>
            <a:r>
              <a:rPr lang="de-DE" sz="2400" dirty="0"/>
              <a:t>[</a:t>
            </a:r>
            <a:r>
              <a:rPr lang="de-DE" sz="2400" dirty="0" smtClean="0"/>
              <a:t>Datei – </a:t>
            </a:r>
            <a:r>
              <a:rPr lang="de-DE" sz="2400" dirty="0"/>
              <a:t>Exportieren – </a:t>
            </a:r>
            <a:r>
              <a:rPr lang="de-DE" sz="2400" dirty="0" smtClean="0"/>
              <a:t>HTML; Strg – H]</a:t>
            </a:r>
          </a:p>
        </p:txBody>
      </p:sp>
      <p:sp>
        <p:nvSpPr>
          <p:cNvPr id="3" name="Foliennummernplatzhalter 2"/>
          <p:cNvSpPr>
            <a:spLocks noGrp="1"/>
          </p:cNvSpPr>
          <p:nvPr>
            <p:ph type="sldNum" sz="quarter" idx="12"/>
          </p:nvPr>
        </p:nvSpPr>
        <p:spPr>
          <a:xfrm>
            <a:off x="6553200" y="6356350"/>
            <a:ext cx="2133600" cy="365125"/>
          </a:xfrm>
        </p:spPr>
        <p:txBody>
          <a:bodyPr/>
          <a:lstStyle/>
          <a:p>
            <a:fld id="{A2A41EC0-69FA-4860-B755-6E811E0BB15E}" type="slidenum">
              <a:rPr lang="de-DE" smtClean="0"/>
              <a:pPr/>
              <a:t>23</a:t>
            </a:fld>
            <a:endParaRPr lang="de-DE"/>
          </a:p>
        </p:txBody>
      </p:sp>
      <p:sp>
        <p:nvSpPr>
          <p:cNvPr id="5" name="Rechteck 4"/>
          <p:cNvSpPr/>
          <p:nvPr/>
        </p:nvSpPr>
        <p:spPr>
          <a:xfrm>
            <a:off x="899592" y="5445224"/>
            <a:ext cx="7344816" cy="690638"/>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lnSpc>
                <a:spcPct val="80000"/>
              </a:lnSpc>
              <a:defRPr/>
            </a:pPr>
            <a:r>
              <a:rPr lang="de-DE" sz="2400" b="1" dirty="0">
                <a:solidFill>
                  <a:schemeClr val="tx1"/>
                </a:solidFill>
              </a:rPr>
              <a:t>Für diese Schritte lohnt es sich, Tastaturkürzel zu lernen oder Menüleistenbuttons einzurichten!</a:t>
            </a:r>
          </a:p>
        </p:txBody>
      </p:sp>
    </p:spTree>
    <p:extLst>
      <p:ext uri="{BB962C8B-B14F-4D97-AF65-F5344CB8AC3E}">
        <p14:creationId xmlns:p14="http://schemas.microsoft.com/office/powerpoint/2010/main" val="31532619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a:spLocks/>
          </p:cNvSpPr>
          <p:nvPr/>
        </p:nvSpPr>
        <p:spPr>
          <a:xfrm>
            <a:off x="755576" y="3126025"/>
            <a:ext cx="7848872" cy="936104"/>
          </a:xfrm>
          <a:prstGeom prst="rect">
            <a:avLst/>
          </a:prstGeom>
        </p:spPr>
        <p:style>
          <a:lnRef idx="0">
            <a:schemeClr val="accent2"/>
          </a:lnRef>
          <a:fillRef idx="3">
            <a:schemeClr val="accent2"/>
          </a:fillRef>
          <a:effectRef idx="3">
            <a:schemeClr val="accent2"/>
          </a:effectRef>
          <a:fontRef idx="minor">
            <a:schemeClr val="lt1"/>
          </a:fontRef>
        </p:style>
        <p:txBody>
          <a:bodyPr wrap="square">
            <a:noAutofit/>
          </a:bodyPr>
          <a:lstStyle/>
          <a:p>
            <a:pPr algn="ctr">
              <a:lnSpc>
                <a:spcPct val="80000"/>
              </a:lnSpc>
              <a:defRPr/>
            </a:pPr>
            <a:r>
              <a:rPr lang="de-DE" sz="2400" b="1" dirty="0" smtClean="0">
                <a:solidFill>
                  <a:schemeClr val="bg1"/>
                </a:solidFill>
              </a:rPr>
              <a:t> </a:t>
            </a:r>
            <a:endParaRPr lang="de-DE" sz="2400" b="1" dirty="0">
              <a:solidFill>
                <a:schemeClr val="bg1"/>
              </a:solidFill>
            </a:endParaRPr>
          </a:p>
        </p:txBody>
      </p:sp>
      <p:sp>
        <p:nvSpPr>
          <p:cNvPr id="16386" name="Rectangle 2"/>
          <p:cNvSpPr>
            <a:spLocks noGrp="1" noRot="1" noChangeArrowheads="1"/>
          </p:cNvSpPr>
          <p:nvPr>
            <p:ph type="title"/>
          </p:nvPr>
        </p:nvSpPr>
        <p:spPr/>
        <p:txBody>
          <a:bodyPr vert="horz" lIns="91440" tIns="45720" rIns="91440" bIns="45720" rtlCol="0" anchor="t">
            <a:normAutofit/>
          </a:bodyPr>
          <a:lstStyle/>
          <a:p>
            <a:r>
              <a:rPr lang="de-DE" dirty="0">
                <a:solidFill>
                  <a:schemeClr val="bg1">
                    <a:lumMod val="75000"/>
                  </a:schemeClr>
                </a:solidFill>
              </a:rPr>
              <a:t>GSAK für Einsteiger</a:t>
            </a:r>
          </a:p>
        </p:txBody>
      </p:sp>
      <p:sp>
        <p:nvSpPr>
          <p:cNvPr id="2" name="Textplatzhalter 1"/>
          <p:cNvSpPr>
            <a:spLocks noGrp="1"/>
          </p:cNvSpPr>
          <p:nvPr>
            <p:ph type="body" idx="1"/>
          </p:nvPr>
        </p:nvSpPr>
        <p:spPr>
          <a:xfrm>
            <a:off x="722313" y="1412777"/>
            <a:ext cx="7772400" cy="2994124"/>
          </a:xfrm>
        </p:spPr>
        <p:txBody>
          <a:bodyPr>
            <a:noAutofit/>
          </a:bodyPr>
          <a:lstStyle/>
          <a:p>
            <a:pPr marL="457200" indent="-457200">
              <a:buFont typeface="+mj-lt"/>
              <a:buAutoNum type="arabicPeriod"/>
            </a:pPr>
            <a:r>
              <a:rPr lang="de-DE" b="1" dirty="0">
                <a:solidFill>
                  <a:schemeClr val="bg1"/>
                </a:solidFill>
              </a:rPr>
              <a:t>Installation und Basiskonfiguration – einfach mal anfangen!</a:t>
            </a:r>
          </a:p>
          <a:p>
            <a:pPr marL="457200" indent="-457200">
              <a:buFont typeface="+mj-lt"/>
              <a:buAutoNum type="arabicPeriod"/>
            </a:pPr>
            <a:r>
              <a:rPr lang="de-DE" b="1" dirty="0">
                <a:solidFill>
                  <a:schemeClr val="bg1"/>
                </a:solidFill>
              </a:rPr>
              <a:t>Vom Cache zur Datenbank – Einrichtung einer Datenbank und grundlegende Funktionen der Cacheverwaltung</a:t>
            </a:r>
          </a:p>
          <a:p>
            <a:pPr marL="457200" indent="-457200">
              <a:buFont typeface="+mj-lt"/>
              <a:buAutoNum type="arabicPeriod"/>
            </a:pPr>
            <a:r>
              <a:rPr lang="de-DE" b="1" dirty="0">
                <a:solidFill>
                  <a:schemeClr val="bg1"/>
                </a:solidFill>
              </a:rPr>
              <a:t>Sortieren, Filtern, Suchen – von der Datenbank zur Tourenplanung</a:t>
            </a:r>
          </a:p>
          <a:p>
            <a:pPr marL="457200" indent="-457200">
              <a:buFont typeface="+mj-lt"/>
              <a:buAutoNum type="arabicPeriod"/>
            </a:pPr>
            <a:r>
              <a:rPr lang="de-DE" sz="2800" b="1" dirty="0">
                <a:solidFill>
                  <a:schemeClr val="bg1"/>
                </a:solidFill>
              </a:rPr>
              <a:t>Vom Computer aufs </a:t>
            </a:r>
            <a:r>
              <a:rPr lang="de-DE" sz="2800" b="1" dirty="0" err="1">
                <a:solidFill>
                  <a:schemeClr val="bg1"/>
                </a:solidFill>
              </a:rPr>
              <a:t>GPSr</a:t>
            </a:r>
            <a:r>
              <a:rPr lang="de-DE" sz="2800" b="1" dirty="0">
                <a:solidFill>
                  <a:schemeClr val="bg1"/>
                </a:solidFill>
              </a:rPr>
              <a:t> – </a:t>
            </a:r>
            <a:r>
              <a:rPr lang="de-DE" sz="2800" b="1" dirty="0" smtClean="0">
                <a:solidFill>
                  <a:schemeClr val="bg1"/>
                </a:solidFill>
              </a:rPr>
              <a:t/>
            </a:r>
            <a:br>
              <a:rPr lang="de-DE" sz="2800" b="1" dirty="0" smtClean="0">
                <a:solidFill>
                  <a:schemeClr val="bg1"/>
                </a:solidFill>
              </a:rPr>
            </a:br>
            <a:r>
              <a:rPr lang="de-DE" sz="2800" b="1" dirty="0" smtClean="0">
                <a:solidFill>
                  <a:schemeClr val="bg1"/>
                </a:solidFill>
              </a:rPr>
              <a:t>eingebaute </a:t>
            </a:r>
            <a:r>
              <a:rPr lang="de-DE" sz="2800" b="1" dirty="0">
                <a:solidFill>
                  <a:schemeClr val="bg1"/>
                </a:solidFill>
              </a:rPr>
              <a:t>Lösungen und externe Makros</a:t>
            </a:r>
          </a:p>
          <a:p>
            <a:pPr marL="457200" indent="-457200">
              <a:buFont typeface="+mj-lt"/>
              <a:buAutoNum type="arabicPeriod"/>
            </a:pPr>
            <a:r>
              <a:rPr lang="de-DE" b="1" dirty="0">
                <a:solidFill>
                  <a:schemeClr val="bg1"/>
                </a:solidFill>
              </a:rPr>
              <a:t>Vom </a:t>
            </a:r>
            <a:r>
              <a:rPr lang="de-DE" b="1" dirty="0" err="1">
                <a:solidFill>
                  <a:schemeClr val="bg1"/>
                </a:solidFill>
              </a:rPr>
              <a:t>GPSr</a:t>
            </a:r>
            <a:r>
              <a:rPr lang="de-DE" b="1" dirty="0">
                <a:solidFill>
                  <a:schemeClr val="bg1"/>
                </a:solidFill>
              </a:rPr>
              <a:t> zurück in die Datenbank – Funde verwalten und </a:t>
            </a:r>
            <a:r>
              <a:rPr lang="de-DE" b="1" dirty="0" smtClean="0">
                <a:solidFill>
                  <a:schemeClr val="bg1"/>
                </a:solidFill>
              </a:rPr>
              <a:t>loggen</a:t>
            </a:r>
            <a:endParaRPr lang="de-DE" b="1" dirty="0">
              <a:solidFill>
                <a:schemeClr val="bg1"/>
              </a:solidFill>
            </a:endParaRPr>
          </a:p>
        </p:txBody>
      </p:sp>
      <p:sp>
        <p:nvSpPr>
          <p:cNvPr id="4" name="Foliennummernplatzhalter 3"/>
          <p:cNvSpPr>
            <a:spLocks noGrp="1"/>
          </p:cNvSpPr>
          <p:nvPr>
            <p:ph type="sldNum" sz="quarter" idx="12"/>
          </p:nvPr>
        </p:nvSpPr>
        <p:spPr/>
        <p:txBody>
          <a:bodyPr/>
          <a:lstStyle/>
          <a:p>
            <a:fld id="{A2A41EC0-69FA-4860-B755-6E811E0BB15E}" type="slidenum">
              <a:rPr lang="de-DE" smtClean="0"/>
              <a:pPr/>
              <a:t>24</a:t>
            </a:fld>
            <a:endParaRPr lang="de-DE"/>
          </a:p>
        </p:txBody>
      </p:sp>
    </p:spTree>
    <p:extLst>
      <p:ext uri="{BB962C8B-B14F-4D97-AF65-F5344CB8AC3E}">
        <p14:creationId xmlns:p14="http://schemas.microsoft.com/office/powerpoint/2010/main" val="10313541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pPr eaLnBrk="1" hangingPunct="1">
              <a:defRPr/>
            </a:pPr>
            <a:r>
              <a:rPr lang="de-DE" dirty="0" smtClean="0"/>
              <a:t>GSAK: Wegpunkte senden</a:t>
            </a:r>
          </a:p>
        </p:txBody>
      </p:sp>
      <p:pic>
        <p:nvPicPr>
          <p:cNvPr id="3" name="Inhaltsplatzhalt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512" y="1716580"/>
            <a:ext cx="8902980" cy="4288935"/>
          </a:xfrm>
          <a:prstGeom prst="rect">
            <a:avLst/>
          </a:prstGeom>
          <a:ln>
            <a:noFill/>
          </a:ln>
          <a:effectLst>
            <a:outerShdw blurRad="292100" dist="139700" dir="2700000" algn="tl" rotWithShape="0">
              <a:srgbClr val="333333">
                <a:alpha val="65000"/>
              </a:srgbClr>
            </a:outerShdw>
          </a:effectLst>
        </p:spPr>
      </p:pic>
      <p:sp>
        <p:nvSpPr>
          <p:cNvPr id="4" name="Foliennummernplatzhalter 3"/>
          <p:cNvSpPr>
            <a:spLocks noGrp="1"/>
          </p:cNvSpPr>
          <p:nvPr>
            <p:ph type="sldNum" sz="quarter" idx="12"/>
          </p:nvPr>
        </p:nvSpPr>
        <p:spPr>
          <a:xfrm>
            <a:off x="6553200" y="6356350"/>
            <a:ext cx="2133600" cy="365125"/>
          </a:xfrm>
        </p:spPr>
        <p:txBody>
          <a:bodyPr/>
          <a:lstStyle/>
          <a:p>
            <a:fld id="{A2A41EC0-69FA-4860-B755-6E811E0BB15E}" type="slidenum">
              <a:rPr lang="de-DE" smtClean="0"/>
              <a:pPr/>
              <a:t>25</a:t>
            </a:fld>
            <a:endParaRPr lang="de-DE"/>
          </a:p>
        </p:txBody>
      </p:sp>
    </p:spTree>
    <p:extLst>
      <p:ext uri="{BB962C8B-B14F-4D97-AF65-F5344CB8AC3E}">
        <p14:creationId xmlns:p14="http://schemas.microsoft.com/office/powerpoint/2010/main" val="36814052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r>
              <a:rPr lang="de-DE" dirty="0" smtClean="0"/>
              <a:t>Genial für </a:t>
            </a:r>
            <a:r>
              <a:rPr lang="de-DE" dirty="0" err="1" smtClean="0"/>
              <a:t>Garmins</a:t>
            </a:r>
            <a:r>
              <a:rPr lang="de-DE" dirty="0" smtClean="0"/>
              <a:t>: </a:t>
            </a:r>
            <a:r>
              <a:rPr lang="de-DE" dirty="0" err="1" smtClean="0"/>
              <a:t>GarminExport</a:t>
            </a:r>
            <a:endParaRPr lang="de-DE" dirty="0"/>
          </a:p>
        </p:txBody>
      </p:sp>
      <p:sp>
        <p:nvSpPr>
          <p:cNvPr id="35845" name="Rectangle 5"/>
          <p:cNvSpPr>
            <a:spLocks noGrp="1" noChangeArrowheads="1"/>
          </p:cNvSpPr>
          <p:nvPr>
            <p:ph type="body" sz="half" idx="2"/>
          </p:nvPr>
        </p:nvSpPr>
        <p:spPr>
          <a:xfrm>
            <a:off x="3995936" y="1600200"/>
            <a:ext cx="5148064" cy="4530725"/>
          </a:xfrm>
        </p:spPr>
        <p:txBody>
          <a:bodyPr vert="horz">
            <a:noAutofit/>
          </a:bodyPr>
          <a:lstStyle/>
          <a:p>
            <a:pPr marL="0" indent="0">
              <a:lnSpc>
                <a:spcPct val="90000"/>
              </a:lnSpc>
              <a:buNone/>
            </a:pPr>
            <a:r>
              <a:rPr lang="de-DE" sz="2400" b="1" dirty="0" err="1" smtClean="0">
                <a:hlinkClick r:id="rId2"/>
              </a:rPr>
              <a:t>GarminExport.gsk</a:t>
            </a:r>
            <a:endParaRPr lang="de-DE" sz="2400" b="1" dirty="0"/>
          </a:p>
          <a:p>
            <a:pPr>
              <a:lnSpc>
                <a:spcPct val="90000"/>
              </a:lnSpc>
            </a:pPr>
            <a:r>
              <a:rPr lang="de-DE" sz="2400" dirty="0" err="1"/>
              <a:t>Oregon,Colorado,Dakota</a:t>
            </a:r>
            <a:r>
              <a:rPr lang="de-DE" sz="2400" dirty="0" smtClean="0"/>
              <a:t>,</a:t>
            </a:r>
            <a:br>
              <a:rPr lang="de-DE" sz="2400" dirty="0" smtClean="0"/>
            </a:br>
            <a:r>
              <a:rPr lang="de-DE" sz="2400" dirty="0" err="1" smtClean="0"/>
              <a:t>GPSMap</a:t>
            </a:r>
            <a:r>
              <a:rPr lang="de-DE" sz="2400" dirty="0" smtClean="0"/>
              <a:t> </a:t>
            </a:r>
            <a:r>
              <a:rPr lang="de-DE" sz="2400" dirty="0"/>
              <a:t>62/78</a:t>
            </a:r>
          </a:p>
          <a:p>
            <a:pPr>
              <a:lnSpc>
                <a:spcPct val="90000"/>
              </a:lnSpc>
            </a:pPr>
            <a:r>
              <a:rPr lang="de-DE" sz="2400" dirty="0"/>
              <a:t>Custom User Export </a:t>
            </a:r>
            <a:r>
              <a:rPr lang="de-DE" sz="2400" dirty="0" err="1" smtClean="0"/>
              <a:t>Macros</a:t>
            </a:r>
            <a:endParaRPr lang="de-DE" sz="2400" dirty="0" smtClean="0"/>
          </a:p>
          <a:p>
            <a:pPr>
              <a:lnSpc>
                <a:spcPct val="90000"/>
              </a:lnSpc>
            </a:pPr>
            <a:r>
              <a:rPr lang="de-DE" sz="2400" dirty="0" smtClean="0"/>
              <a:t>Export-Filter (z.B. „keine Boote“)</a:t>
            </a:r>
          </a:p>
          <a:p>
            <a:pPr>
              <a:lnSpc>
                <a:spcPct val="90000"/>
              </a:lnSpc>
            </a:pPr>
            <a:r>
              <a:rPr lang="de-DE" sz="2400" dirty="0" smtClean="0"/>
              <a:t>Attribute POIs (Extras auf dem </a:t>
            </a:r>
            <a:r>
              <a:rPr lang="de-DE" sz="2400" dirty="0" err="1" smtClean="0"/>
              <a:t>GPSr</a:t>
            </a:r>
            <a:r>
              <a:rPr lang="de-DE" sz="2400" dirty="0" smtClean="0"/>
              <a:t>)</a:t>
            </a:r>
          </a:p>
          <a:p>
            <a:pPr>
              <a:lnSpc>
                <a:spcPct val="90000"/>
              </a:lnSpc>
            </a:pPr>
            <a:r>
              <a:rPr lang="de-DE" sz="2400" dirty="0" smtClean="0"/>
              <a:t>Gefundene und gelegte Caches (auch unsichtbar) aus ihren eigenen Datenbanken</a:t>
            </a:r>
          </a:p>
          <a:p>
            <a:pPr>
              <a:lnSpc>
                <a:spcPct val="90000"/>
              </a:lnSpc>
            </a:pPr>
            <a:endParaRPr lang="de-DE" sz="2400" dirty="0" smtClean="0"/>
          </a:p>
          <a:p>
            <a:pPr lvl="1">
              <a:lnSpc>
                <a:spcPct val="90000"/>
              </a:lnSpc>
            </a:pPr>
            <a:endParaRPr lang="de-DE" sz="2000" dirty="0"/>
          </a:p>
        </p:txBody>
      </p:sp>
      <p:pic>
        <p:nvPicPr>
          <p:cNvPr id="4" name="Inhaltsplatzhalt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80529" y="1988840"/>
            <a:ext cx="4985015" cy="3528392"/>
          </a:xfrm>
          <a:noFill/>
          <a:ln/>
          <a:effectLst>
            <a:outerShdw dist="35921" dir="2700000" algn="ctr" rotWithShape="0">
              <a:srgbClr val="808080"/>
            </a:outerShdw>
            <a:reflection blurRad="6350" stA="50000" endA="300" endPos="55500" dist="50800" dir="5400000" sy="-100000" algn="bl" rotWithShape="0"/>
          </a:effectLst>
          <a:scene3d>
            <a:camera prst="perspectiveContrastingRightFacing"/>
            <a:lightRig rig="threePt" dir="t"/>
          </a:scene3d>
        </p:spPr>
      </p:pic>
      <p:sp>
        <p:nvSpPr>
          <p:cNvPr id="3" name="Foliennummernplatzhalter 2"/>
          <p:cNvSpPr>
            <a:spLocks noGrp="1"/>
          </p:cNvSpPr>
          <p:nvPr>
            <p:ph type="sldNum" sz="quarter" idx="12"/>
          </p:nvPr>
        </p:nvSpPr>
        <p:spPr/>
        <p:txBody>
          <a:bodyPr/>
          <a:lstStyle/>
          <a:p>
            <a:fld id="{52331589-1D56-44A2-BAFA-1E14EBF12940}" type="slidenum">
              <a:rPr lang="de-DE" smtClean="0"/>
              <a:pPr/>
              <a:t>26</a:t>
            </a:fld>
            <a:endParaRPr lang="de-DE"/>
          </a:p>
        </p:txBody>
      </p:sp>
    </p:spTree>
    <p:extLst>
      <p:ext uri="{BB962C8B-B14F-4D97-AF65-F5344CB8AC3E}">
        <p14:creationId xmlns:p14="http://schemas.microsoft.com/office/powerpoint/2010/main" val="529149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a:spLocks/>
          </p:cNvSpPr>
          <p:nvPr/>
        </p:nvSpPr>
        <p:spPr>
          <a:xfrm>
            <a:off x="755576" y="3488882"/>
            <a:ext cx="7848872" cy="936104"/>
          </a:xfrm>
          <a:prstGeom prst="rect">
            <a:avLst/>
          </a:prstGeom>
        </p:spPr>
        <p:style>
          <a:lnRef idx="0">
            <a:schemeClr val="accent2"/>
          </a:lnRef>
          <a:fillRef idx="3">
            <a:schemeClr val="accent2"/>
          </a:fillRef>
          <a:effectRef idx="3">
            <a:schemeClr val="accent2"/>
          </a:effectRef>
          <a:fontRef idx="minor">
            <a:schemeClr val="lt1"/>
          </a:fontRef>
        </p:style>
        <p:txBody>
          <a:bodyPr wrap="square">
            <a:noAutofit/>
          </a:bodyPr>
          <a:lstStyle/>
          <a:p>
            <a:pPr algn="ctr">
              <a:lnSpc>
                <a:spcPct val="80000"/>
              </a:lnSpc>
              <a:defRPr/>
            </a:pPr>
            <a:r>
              <a:rPr lang="de-DE" sz="2400" b="1" dirty="0" smtClean="0">
                <a:solidFill>
                  <a:schemeClr val="bg1"/>
                </a:solidFill>
              </a:rPr>
              <a:t> </a:t>
            </a:r>
            <a:endParaRPr lang="de-DE" sz="2400" b="1" dirty="0">
              <a:solidFill>
                <a:schemeClr val="bg1"/>
              </a:solidFill>
            </a:endParaRPr>
          </a:p>
        </p:txBody>
      </p:sp>
      <p:sp>
        <p:nvSpPr>
          <p:cNvPr id="16386" name="Rectangle 2"/>
          <p:cNvSpPr>
            <a:spLocks noGrp="1" noRot="1" noChangeArrowheads="1"/>
          </p:cNvSpPr>
          <p:nvPr>
            <p:ph type="title"/>
          </p:nvPr>
        </p:nvSpPr>
        <p:spPr/>
        <p:txBody>
          <a:bodyPr vert="horz" lIns="91440" tIns="45720" rIns="91440" bIns="45720" rtlCol="0" anchor="t">
            <a:normAutofit/>
          </a:bodyPr>
          <a:lstStyle/>
          <a:p>
            <a:r>
              <a:rPr lang="de-DE" dirty="0">
                <a:solidFill>
                  <a:schemeClr val="bg1">
                    <a:lumMod val="75000"/>
                  </a:schemeClr>
                </a:solidFill>
              </a:rPr>
              <a:t>GSAK für Einsteiger</a:t>
            </a:r>
          </a:p>
        </p:txBody>
      </p:sp>
      <p:sp>
        <p:nvSpPr>
          <p:cNvPr id="2" name="Textplatzhalter 1"/>
          <p:cNvSpPr>
            <a:spLocks noGrp="1"/>
          </p:cNvSpPr>
          <p:nvPr>
            <p:ph type="body" idx="1"/>
          </p:nvPr>
        </p:nvSpPr>
        <p:spPr>
          <a:xfrm>
            <a:off x="722313" y="1412777"/>
            <a:ext cx="7772400" cy="2994124"/>
          </a:xfrm>
        </p:spPr>
        <p:txBody>
          <a:bodyPr>
            <a:noAutofit/>
          </a:bodyPr>
          <a:lstStyle/>
          <a:p>
            <a:pPr marL="457200" indent="-457200">
              <a:buFont typeface="+mj-lt"/>
              <a:buAutoNum type="arabicPeriod"/>
            </a:pPr>
            <a:r>
              <a:rPr lang="de-DE" b="1" dirty="0">
                <a:solidFill>
                  <a:schemeClr val="bg1"/>
                </a:solidFill>
              </a:rPr>
              <a:t>Installation und Basiskonfiguration – einfach mal anfangen!</a:t>
            </a:r>
          </a:p>
          <a:p>
            <a:pPr marL="457200" indent="-457200">
              <a:buFont typeface="+mj-lt"/>
              <a:buAutoNum type="arabicPeriod"/>
            </a:pPr>
            <a:r>
              <a:rPr lang="de-DE" b="1" dirty="0">
                <a:solidFill>
                  <a:schemeClr val="bg1"/>
                </a:solidFill>
              </a:rPr>
              <a:t>Vom Cache zur Datenbank – Einrichtung einer Datenbank und grundlegende Funktionen der Cacheverwaltung</a:t>
            </a:r>
          </a:p>
          <a:p>
            <a:pPr marL="457200" indent="-457200">
              <a:buFont typeface="+mj-lt"/>
              <a:buAutoNum type="arabicPeriod"/>
            </a:pPr>
            <a:r>
              <a:rPr lang="de-DE" b="1" dirty="0">
                <a:solidFill>
                  <a:schemeClr val="bg1"/>
                </a:solidFill>
              </a:rPr>
              <a:t>Sortieren, Filtern, Suchen – von der Datenbank zur Tourenplanung</a:t>
            </a:r>
          </a:p>
          <a:p>
            <a:pPr marL="457200" indent="-457200">
              <a:buFont typeface="+mj-lt"/>
              <a:buAutoNum type="arabicPeriod"/>
            </a:pPr>
            <a:r>
              <a:rPr lang="de-DE" b="1" dirty="0">
                <a:solidFill>
                  <a:schemeClr val="bg1"/>
                </a:solidFill>
              </a:rPr>
              <a:t>Vom Computer aufs </a:t>
            </a:r>
            <a:r>
              <a:rPr lang="de-DE" b="1" dirty="0" err="1">
                <a:solidFill>
                  <a:schemeClr val="bg1"/>
                </a:solidFill>
              </a:rPr>
              <a:t>GPSr</a:t>
            </a:r>
            <a:r>
              <a:rPr lang="de-DE" b="1" dirty="0">
                <a:solidFill>
                  <a:schemeClr val="bg1"/>
                </a:solidFill>
              </a:rPr>
              <a:t> – eingebaute Lösungen und externe Makros</a:t>
            </a:r>
          </a:p>
          <a:p>
            <a:pPr marL="457200" indent="-457200">
              <a:buFont typeface="+mj-lt"/>
              <a:buAutoNum type="arabicPeriod"/>
            </a:pPr>
            <a:r>
              <a:rPr lang="de-DE" sz="2800" b="1" dirty="0">
                <a:solidFill>
                  <a:schemeClr val="bg1"/>
                </a:solidFill>
              </a:rPr>
              <a:t>Vom </a:t>
            </a:r>
            <a:r>
              <a:rPr lang="de-DE" sz="2800" b="1" dirty="0" err="1">
                <a:solidFill>
                  <a:schemeClr val="bg1"/>
                </a:solidFill>
              </a:rPr>
              <a:t>GPSr</a:t>
            </a:r>
            <a:r>
              <a:rPr lang="de-DE" sz="2800" b="1" dirty="0">
                <a:solidFill>
                  <a:schemeClr val="bg1"/>
                </a:solidFill>
              </a:rPr>
              <a:t> zurück in die Datenbank – </a:t>
            </a:r>
            <a:r>
              <a:rPr lang="de-DE" sz="2800" b="1" dirty="0" smtClean="0">
                <a:solidFill>
                  <a:schemeClr val="bg1"/>
                </a:solidFill>
              </a:rPr>
              <a:t/>
            </a:r>
            <a:br>
              <a:rPr lang="de-DE" sz="2800" b="1" dirty="0" smtClean="0">
                <a:solidFill>
                  <a:schemeClr val="bg1"/>
                </a:solidFill>
              </a:rPr>
            </a:br>
            <a:r>
              <a:rPr lang="de-DE" sz="2800" b="1" dirty="0" smtClean="0">
                <a:solidFill>
                  <a:schemeClr val="bg1"/>
                </a:solidFill>
              </a:rPr>
              <a:t>Funde </a:t>
            </a:r>
            <a:r>
              <a:rPr lang="de-DE" sz="2800" b="1" dirty="0">
                <a:solidFill>
                  <a:schemeClr val="bg1"/>
                </a:solidFill>
              </a:rPr>
              <a:t>verwalten und </a:t>
            </a:r>
            <a:r>
              <a:rPr lang="de-DE" sz="2800" b="1" dirty="0" smtClean="0">
                <a:solidFill>
                  <a:schemeClr val="bg1"/>
                </a:solidFill>
              </a:rPr>
              <a:t>loggen</a:t>
            </a:r>
            <a:endParaRPr lang="de-DE" sz="2800" b="1" dirty="0">
              <a:solidFill>
                <a:schemeClr val="bg1"/>
              </a:solidFill>
            </a:endParaRPr>
          </a:p>
        </p:txBody>
      </p:sp>
      <p:sp>
        <p:nvSpPr>
          <p:cNvPr id="4" name="Foliennummernplatzhalter 3"/>
          <p:cNvSpPr>
            <a:spLocks noGrp="1"/>
          </p:cNvSpPr>
          <p:nvPr>
            <p:ph type="sldNum" sz="quarter" idx="12"/>
          </p:nvPr>
        </p:nvSpPr>
        <p:spPr/>
        <p:txBody>
          <a:bodyPr/>
          <a:lstStyle/>
          <a:p>
            <a:fld id="{A2A41EC0-69FA-4860-B755-6E811E0BB15E}" type="slidenum">
              <a:rPr lang="de-DE" smtClean="0"/>
              <a:pPr/>
              <a:t>27</a:t>
            </a:fld>
            <a:endParaRPr lang="de-DE"/>
          </a:p>
        </p:txBody>
      </p:sp>
    </p:spTree>
    <p:extLst>
      <p:ext uri="{BB962C8B-B14F-4D97-AF65-F5344CB8AC3E}">
        <p14:creationId xmlns:p14="http://schemas.microsoft.com/office/powerpoint/2010/main" val="17201075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de-DE" dirty="0"/>
              <a:t>Nach dem </a:t>
            </a:r>
            <a:r>
              <a:rPr lang="de-DE" dirty="0" err="1"/>
              <a:t>Cachen</a:t>
            </a:r>
            <a:r>
              <a:rPr lang="de-DE" dirty="0"/>
              <a:t> – </a:t>
            </a:r>
            <a:r>
              <a:rPr lang="de-DE" dirty="0" smtClean="0"/>
              <a:t>loggen</a:t>
            </a:r>
            <a:r>
              <a:rPr lang="de-DE" dirty="0"/>
              <a:t>!</a:t>
            </a:r>
          </a:p>
        </p:txBody>
      </p:sp>
      <p:sp>
        <p:nvSpPr>
          <p:cNvPr id="35845" name="Rectangle 5"/>
          <p:cNvSpPr>
            <a:spLocks noGrp="1" noChangeArrowheads="1"/>
          </p:cNvSpPr>
          <p:nvPr>
            <p:ph type="body" sz="half" idx="2"/>
          </p:nvPr>
        </p:nvSpPr>
        <p:spPr>
          <a:xfrm>
            <a:off x="3995936" y="1600200"/>
            <a:ext cx="5148064" cy="4530725"/>
          </a:xfrm>
        </p:spPr>
        <p:txBody>
          <a:bodyPr vert="horz">
            <a:noAutofit/>
          </a:bodyPr>
          <a:lstStyle/>
          <a:p>
            <a:pPr>
              <a:lnSpc>
                <a:spcPct val="90000"/>
              </a:lnSpc>
              <a:defRPr/>
            </a:pPr>
            <a:r>
              <a:rPr lang="de-DE" sz="2400" dirty="0"/>
              <a:t>Option 1: Nichts tun und jede Woche „</a:t>
            </a:r>
            <a:r>
              <a:rPr lang="de-DE" sz="2400" dirty="0" err="1"/>
              <a:t>MyFinds</a:t>
            </a:r>
            <a:r>
              <a:rPr lang="de-DE" sz="2400" dirty="0"/>
              <a:t>“-PQ laden</a:t>
            </a:r>
            <a:r>
              <a:rPr lang="de-DE" sz="2400" dirty="0" smtClean="0"/>
              <a:t>.</a:t>
            </a:r>
            <a:endParaRPr lang="de-DE" sz="2400" dirty="0"/>
          </a:p>
          <a:p>
            <a:pPr>
              <a:lnSpc>
                <a:spcPct val="90000"/>
              </a:lnSpc>
              <a:defRPr/>
            </a:pPr>
            <a:r>
              <a:rPr lang="de-DE" sz="2400" dirty="0"/>
              <a:t>Option 2: </a:t>
            </a:r>
          </a:p>
          <a:p>
            <a:pPr lvl="1">
              <a:lnSpc>
                <a:spcPct val="90000"/>
              </a:lnSpc>
              <a:defRPr/>
            </a:pPr>
            <a:r>
              <a:rPr lang="de-DE" sz="2000" dirty="0"/>
              <a:t>Rechtsklick (RK) </a:t>
            </a:r>
            <a:r>
              <a:rPr lang="de-DE" sz="2000" dirty="0" smtClean="0"/>
              <a:t>auf </a:t>
            </a:r>
            <a:r>
              <a:rPr lang="de-DE" sz="2000" dirty="0"/>
              <a:t>Wegpunkt</a:t>
            </a:r>
          </a:p>
          <a:p>
            <a:pPr lvl="1">
              <a:lnSpc>
                <a:spcPct val="90000"/>
              </a:lnSpc>
              <a:defRPr/>
            </a:pPr>
            <a:r>
              <a:rPr lang="de-DE" sz="2000" dirty="0"/>
              <a:t>ggf. </a:t>
            </a:r>
            <a:r>
              <a:rPr lang="de-DE" sz="2000" dirty="0" smtClean="0"/>
              <a:t>Funddatum korrigieren </a:t>
            </a:r>
            <a:br>
              <a:rPr lang="de-DE" sz="2000" dirty="0" smtClean="0"/>
            </a:br>
            <a:r>
              <a:rPr lang="de-DE" sz="2000" dirty="0" smtClean="0"/>
              <a:t>[</a:t>
            </a:r>
            <a:r>
              <a:rPr lang="de-DE" sz="2000" dirty="0"/>
              <a:t>RK – </a:t>
            </a:r>
            <a:r>
              <a:rPr lang="de-DE" sz="2000" dirty="0" smtClean="0"/>
              <a:t>bearbeiten]</a:t>
            </a:r>
            <a:endParaRPr lang="de-DE" sz="2000" dirty="0"/>
          </a:p>
          <a:p>
            <a:pPr lvl="1">
              <a:lnSpc>
                <a:spcPct val="90000"/>
              </a:lnSpc>
              <a:defRPr/>
            </a:pPr>
            <a:r>
              <a:rPr lang="de-DE" sz="2000" dirty="0"/>
              <a:t>WP in Fund-DB </a:t>
            </a:r>
            <a:r>
              <a:rPr lang="de-DE" sz="2000" dirty="0" smtClean="0"/>
              <a:t>kopieren oder verschieben</a:t>
            </a:r>
            <a:r>
              <a:rPr lang="de-DE" sz="2000" dirty="0"/>
              <a:t> </a:t>
            </a:r>
            <a:r>
              <a:rPr lang="de-DE" sz="2000" dirty="0" smtClean="0"/>
              <a:t>[Datenbank – Wegpunkte kopieren/verschieben]</a:t>
            </a:r>
            <a:endParaRPr lang="de-DE" sz="2000" dirty="0"/>
          </a:p>
          <a:p>
            <a:pPr lvl="1">
              <a:lnSpc>
                <a:spcPct val="90000"/>
              </a:lnSpc>
              <a:defRPr/>
            </a:pPr>
            <a:r>
              <a:rPr lang="de-DE" sz="2000" dirty="0"/>
              <a:t>Statistik </a:t>
            </a:r>
            <a:r>
              <a:rPr lang="de-DE" sz="2000" dirty="0" smtClean="0"/>
              <a:t>erstellen</a:t>
            </a:r>
            <a:endParaRPr lang="de-DE" sz="2400" dirty="0">
              <a:sym typeface="Wingdings" pitchFamily="2" charset="2"/>
            </a:endParaRPr>
          </a:p>
          <a:p>
            <a:pPr>
              <a:lnSpc>
                <a:spcPct val="90000"/>
              </a:lnSpc>
              <a:defRPr/>
            </a:pPr>
            <a:r>
              <a:rPr lang="de-DE" sz="2400" dirty="0">
                <a:sym typeface="Wingdings" pitchFamily="2" charset="2"/>
              </a:rPr>
              <a:t>Option 3: </a:t>
            </a:r>
            <a:r>
              <a:rPr lang="de-DE" sz="2400" dirty="0" smtClean="0">
                <a:sym typeface="Wingdings" pitchFamily="2" charset="2"/>
              </a:rPr>
              <a:t>Field Notes </a:t>
            </a:r>
            <a:r>
              <a:rPr lang="de-DE" sz="2400" dirty="0">
                <a:sym typeface="Wingdings" pitchFamily="2" charset="2"/>
              </a:rPr>
              <a:t>vom Gerät </a:t>
            </a:r>
            <a:r>
              <a:rPr lang="de-DE" sz="2400" dirty="0" smtClean="0">
                <a:sym typeface="Wingdings" pitchFamily="2" charset="2"/>
              </a:rPr>
              <a:t>importieren</a:t>
            </a:r>
          </a:p>
          <a:p>
            <a:pPr>
              <a:lnSpc>
                <a:spcPct val="90000"/>
              </a:lnSpc>
              <a:defRPr/>
            </a:pPr>
            <a:r>
              <a:rPr lang="de-DE" sz="2400" dirty="0" smtClean="0">
                <a:sym typeface="Wingdings" pitchFamily="2" charset="2"/>
              </a:rPr>
              <a:t>Option 4: den nächsten Workshop besuchen… </a:t>
            </a:r>
            <a:endParaRPr lang="de-DE" sz="2400" dirty="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9344" y="2137135"/>
            <a:ext cx="4038600" cy="2583730"/>
          </a:xfrm>
          <a:prstGeom prst="rect">
            <a:avLst/>
          </a:prstGeom>
          <a:noFill/>
          <a:ln/>
          <a:effectLst>
            <a:outerShdw dist="35921" dir="2700000" algn="ctr" rotWithShape="0">
              <a:srgbClr val="808080"/>
            </a:outerShdw>
            <a:reflection blurRad="6350" stA="50000" endA="300" endPos="55500" dist="50800" dir="5400000" sy="-100000" algn="bl" rotWithShape="0"/>
          </a:effectLst>
          <a:scene3d>
            <a:camera prst="perspectiveContrastingRigh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liennummernplatzhalter 2"/>
          <p:cNvSpPr>
            <a:spLocks noGrp="1"/>
          </p:cNvSpPr>
          <p:nvPr>
            <p:ph type="sldNum" sz="quarter" idx="12"/>
          </p:nvPr>
        </p:nvSpPr>
        <p:spPr/>
        <p:txBody>
          <a:bodyPr/>
          <a:lstStyle/>
          <a:p>
            <a:fld id="{52331589-1D56-44A2-BAFA-1E14EBF12940}" type="slidenum">
              <a:rPr lang="de-DE" smtClean="0"/>
              <a:pPr/>
              <a:t>28</a:t>
            </a:fld>
            <a:endParaRPr lang="de-DE"/>
          </a:p>
        </p:txBody>
      </p:sp>
    </p:spTree>
    <p:extLst>
      <p:ext uri="{BB962C8B-B14F-4D97-AF65-F5344CB8AC3E}">
        <p14:creationId xmlns:p14="http://schemas.microsoft.com/office/powerpoint/2010/main" val="3981379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Makros</a:t>
            </a:r>
            <a:endParaRPr lang="de-DE" dirty="0"/>
          </a:p>
        </p:txBody>
      </p:sp>
      <p:sp>
        <p:nvSpPr>
          <p:cNvPr id="5" name="Textplatzhalter 4"/>
          <p:cNvSpPr>
            <a:spLocks noGrp="1"/>
          </p:cNvSpPr>
          <p:nvPr>
            <p:ph type="body" idx="1"/>
          </p:nvPr>
        </p:nvSpPr>
        <p:spPr/>
        <p:txBody>
          <a:bodyPr>
            <a:normAutofit/>
          </a:bodyPr>
          <a:lstStyle/>
          <a:p>
            <a:r>
              <a:rPr lang="de-DE" sz="2800" b="1" dirty="0" smtClean="0">
                <a:solidFill>
                  <a:srgbClr val="FF0000"/>
                </a:solidFill>
              </a:rPr>
              <a:t>Haben wir noch Zeit? </a:t>
            </a:r>
            <a:endParaRPr lang="de-DE" sz="2800" b="1" dirty="0">
              <a:solidFill>
                <a:srgbClr val="FF0000"/>
              </a:solidFill>
            </a:endParaRPr>
          </a:p>
        </p:txBody>
      </p:sp>
      <p:sp>
        <p:nvSpPr>
          <p:cNvPr id="3" name="Foliennummernplatzhalter 2"/>
          <p:cNvSpPr>
            <a:spLocks noGrp="1"/>
          </p:cNvSpPr>
          <p:nvPr>
            <p:ph type="sldNum" sz="quarter" idx="12"/>
          </p:nvPr>
        </p:nvSpPr>
        <p:spPr/>
        <p:txBody>
          <a:bodyPr/>
          <a:lstStyle/>
          <a:p>
            <a:fld id="{A2A41EC0-69FA-4860-B755-6E811E0BB15E}" type="slidenum">
              <a:rPr lang="de-DE" smtClean="0"/>
              <a:pPr/>
              <a:t>29</a:t>
            </a:fld>
            <a:endParaRPr lang="de-DE"/>
          </a:p>
        </p:txBody>
      </p:sp>
    </p:spTree>
    <p:extLst>
      <p:ext uri="{BB962C8B-B14F-4D97-AF65-F5344CB8AC3E}">
        <p14:creationId xmlns:p14="http://schemas.microsoft.com/office/powerpoint/2010/main" val="2691529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erste Begegnung mit GSAK</a:t>
            </a:r>
            <a:endParaRPr lang="de-DE" dirty="0"/>
          </a:p>
        </p:txBody>
      </p:sp>
      <p:sp>
        <p:nvSpPr>
          <p:cNvPr id="4" name="Foliennummernplatzhalter 3"/>
          <p:cNvSpPr>
            <a:spLocks noGrp="1"/>
          </p:cNvSpPr>
          <p:nvPr>
            <p:ph type="sldNum" sz="quarter" idx="12"/>
          </p:nvPr>
        </p:nvSpPr>
        <p:spPr/>
        <p:txBody>
          <a:bodyPr/>
          <a:lstStyle/>
          <a:p>
            <a:fld id="{A2A41EC0-69FA-4860-B755-6E811E0BB15E}" type="slidenum">
              <a:rPr lang="de-DE" smtClean="0"/>
              <a:pPr/>
              <a:t>3</a:t>
            </a:fld>
            <a:endParaRPr lang="de-DE"/>
          </a:p>
        </p:txBody>
      </p:sp>
      <p:sp>
        <p:nvSpPr>
          <p:cNvPr id="6" name="Rechteck 5"/>
          <p:cNvSpPr/>
          <p:nvPr/>
        </p:nvSpPr>
        <p:spPr>
          <a:xfrm>
            <a:off x="6732240" y="6309320"/>
            <a:ext cx="2107347"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a:spAutoFit/>
          </a:bodyPr>
          <a:lstStyle/>
          <a:p>
            <a:pPr marL="269875" algn="l"/>
            <a:r>
              <a:rPr lang="de-DE" sz="1000" dirty="0"/>
              <a:t>Quelle: </a:t>
            </a:r>
            <a:r>
              <a:rPr lang="de-DE" sz="1000" dirty="0" smtClean="0"/>
              <a:t>Picture Alliance</a:t>
            </a:r>
            <a:endParaRPr lang="de-DE" sz="1000" dirty="0"/>
          </a:p>
        </p:txBody>
      </p:sp>
      <p:pic>
        <p:nvPicPr>
          <p:cNvPr id="8" name="Picture 2" descr="http://wikka.moreawesomethanyou.com/images/d/d8/Goatse1s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9" y="1155681"/>
            <a:ext cx="7056783" cy="5645427"/>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2303748" y="5508521"/>
            <a:ext cx="4536504" cy="584775"/>
          </a:xfrm>
          <a:prstGeom prst="rect">
            <a:avLst/>
          </a:prstGeom>
          <a:solidFill>
            <a:schemeClr val="tx1"/>
          </a:solidFill>
        </p:spPr>
        <p:txBody>
          <a:bodyPr wrap="square" rtlCol="0">
            <a:spAutoFit/>
          </a:bodyPr>
          <a:lstStyle/>
          <a:p>
            <a:pPr algn="ctr"/>
            <a:r>
              <a:rPr lang="de-DE" sz="3200" b="1" dirty="0" smtClean="0">
                <a:solidFill>
                  <a:schemeClr val="bg1"/>
                </a:solidFill>
                <a:latin typeface="Verdana" pitchFamily="34" charset="0"/>
                <a:ea typeface="Verdana" pitchFamily="34" charset="0"/>
                <a:cs typeface="Verdana" pitchFamily="34" charset="0"/>
              </a:rPr>
              <a:t>GSAK</a:t>
            </a:r>
            <a:endParaRPr lang="de-DE" sz="3200" b="1" dirty="0">
              <a:solidFill>
                <a:schemeClr val="bg1"/>
              </a:solidFill>
              <a:latin typeface="Verdana" pitchFamily="34" charset="0"/>
              <a:ea typeface="Verdana" pitchFamily="34" charset="0"/>
              <a:cs typeface="Verdana" pitchFamily="34" charset="0"/>
            </a:endParaRPr>
          </a:p>
        </p:txBody>
      </p:sp>
      <p:sp>
        <p:nvSpPr>
          <p:cNvPr id="10" name="Textfeld 9"/>
          <p:cNvSpPr txBox="1"/>
          <p:nvPr/>
        </p:nvSpPr>
        <p:spPr>
          <a:xfrm>
            <a:off x="1223628" y="6053226"/>
            <a:ext cx="6696744" cy="400110"/>
          </a:xfrm>
          <a:prstGeom prst="rect">
            <a:avLst/>
          </a:prstGeom>
          <a:solidFill>
            <a:schemeClr val="tx1"/>
          </a:solidFill>
        </p:spPr>
        <p:txBody>
          <a:bodyPr wrap="square" rtlCol="0">
            <a:spAutoFit/>
          </a:bodyPr>
          <a:lstStyle/>
          <a:p>
            <a:pPr algn="ctr"/>
            <a:r>
              <a:rPr lang="en-GB" sz="2000" b="1" dirty="0" smtClean="0">
                <a:solidFill>
                  <a:schemeClr val="bg1"/>
                </a:solidFill>
                <a:latin typeface="Arial" pitchFamily="34" charset="0"/>
                <a:cs typeface="Arial" pitchFamily="34" charset="0"/>
              </a:rPr>
              <a:t>Because you‘ll never forget your first GSAK</a:t>
            </a:r>
            <a:endParaRPr lang="en-GB" sz="2000" b="1" dirty="0">
              <a:solidFill>
                <a:schemeClr val="bg1"/>
              </a:solidFill>
              <a:latin typeface="Arial" pitchFamily="34" charset="0"/>
              <a:cs typeface="Arial" pitchFamily="34" charset="0"/>
            </a:endParaRP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298013"/>
            <a:ext cx="5760640" cy="4219219"/>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hteck 2"/>
          <p:cNvSpPr/>
          <p:nvPr/>
        </p:nvSpPr>
        <p:spPr>
          <a:xfrm>
            <a:off x="6154795" y="6536377"/>
            <a:ext cx="1945597" cy="276999"/>
          </a:xfrm>
          <a:prstGeom prst="rect">
            <a:avLst/>
          </a:prstGeom>
        </p:spPr>
        <p:txBody>
          <a:bodyPr wrap="none">
            <a:spAutoFit/>
          </a:bodyPr>
          <a:lstStyle/>
          <a:p>
            <a:r>
              <a:rPr lang="de-DE" sz="1200" dirty="0" smtClean="0">
                <a:solidFill>
                  <a:schemeClr val="accent1">
                    <a:lumMod val="25000"/>
                  </a:schemeClr>
                </a:solidFill>
              </a:rPr>
              <a:t>Quelle: http</a:t>
            </a:r>
            <a:r>
              <a:rPr lang="de-DE" sz="1200" dirty="0">
                <a:solidFill>
                  <a:schemeClr val="accent1">
                    <a:lumMod val="25000"/>
                  </a:schemeClr>
                </a:solidFill>
              </a:rPr>
              <a:t>://goo.gl/HLL65l</a:t>
            </a:r>
          </a:p>
        </p:txBody>
      </p:sp>
    </p:spTree>
    <p:extLst>
      <p:ext uri="{BB962C8B-B14F-4D97-AF65-F5344CB8AC3E}">
        <p14:creationId xmlns:p14="http://schemas.microsoft.com/office/powerpoint/2010/main" val="16267917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lstStyle/>
          <a:p>
            <a:pPr eaLnBrk="1" hangingPunct="1">
              <a:defRPr/>
            </a:pPr>
            <a:r>
              <a:rPr lang="de-DE" dirty="0" smtClean="0"/>
              <a:t>Warum Makros?</a:t>
            </a:r>
          </a:p>
        </p:txBody>
      </p:sp>
      <p:sp>
        <p:nvSpPr>
          <p:cNvPr id="29699" name="Rectangle 3"/>
          <p:cNvSpPr>
            <a:spLocks noGrp="1" noRot="1" noChangeArrowheads="1"/>
          </p:cNvSpPr>
          <p:nvPr>
            <p:ph type="body" idx="1"/>
          </p:nvPr>
        </p:nvSpPr>
        <p:spPr/>
        <p:txBody>
          <a:bodyPr>
            <a:normAutofit/>
          </a:bodyPr>
          <a:lstStyle/>
          <a:p>
            <a:pPr eaLnBrk="1" hangingPunct="1">
              <a:defRPr/>
            </a:pPr>
            <a:r>
              <a:rPr lang="de-DE" sz="2800" dirty="0" smtClean="0"/>
              <a:t>Makros erweitern die Funktionalität von </a:t>
            </a:r>
            <a:br>
              <a:rPr lang="de-DE" sz="2800" dirty="0" smtClean="0"/>
            </a:br>
            <a:r>
              <a:rPr lang="de-DE" sz="2800" dirty="0" smtClean="0"/>
              <a:t>GSAK beträchtlich.</a:t>
            </a:r>
          </a:p>
          <a:p>
            <a:pPr eaLnBrk="1" hangingPunct="1">
              <a:defRPr/>
            </a:pPr>
            <a:r>
              <a:rPr lang="de-DE" sz="2800" dirty="0" smtClean="0"/>
              <a:t>Eine umfangreiche Liste gibt es unter </a:t>
            </a:r>
            <a:r>
              <a:rPr lang="de-DE" sz="2800" dirty="0" smtClean="0">
                <a:hlinkClick r:id="rId2"/>
              </a:rPr>
              <a:t>http://GSAK.net/board/MacroIndex.php</a:t>
            </a:r>
            <a:endParaRPr lang="de-DE" sz="2800" dirty="0" smtClean="0"/>
          </a:p>
          <a:p>
            <a:pPr eaLnBrk="1" hangingPunct="1">
              <a:defRPr/>
            </a:pPr>
            <a:r>
              <a:rPr lang="de-DE" sz="2800" dirty="0" smtClean="0"/>
              <a:t>Zur Statistikerstellung: </a:t>
            </a:r>
            <a:r>
              <a:rPr lang="de-DE" sz="2800" dirty="0" err="1" smtClean="0"/>
              <a:t>FindStatGen</a:t>
            </a:r>
            <a:endParaRPr lang="de-DE" sz="2800" dirty="0" smtClean="0"/>
          </a:p>
          <a:p>
            <a:pPr eaLnBrk="1" hangingPunct="1">
              <a:defRPr/>
            </a:pPr>
            <a:r>
              <a:rPr lang="de-DE" sz="2800" dirty="0" smtClean="0"/>
              <a:t>Makros werden zur Installation angeboten, wenn sie von der Webseite heruntergeladen werden.</a:t>
            </a:r>
          </a:p>
          <a:p>
            <a:pPr eaLnBrk="1" hangingPunct="1">
              <a:defRPr/>
            </a:pPr>
            <a:r>
              <a:rPr lang="de-DE" sz="2800" dirty="0" smtClean="0"/>
              <a:t>Manuelle Installation nach Speichern über [Makro].</a:t>
            </a:r>
          </a:p>
          <a:p>
            <a:pPr marL="0" indent="0" eaLnBrk="1" hangingPunct="1">
              <a:buNone/>
              <a:defRPr/>
            </a:pPr>
            <a:endParaRPr lang="de-DE" sz="2800" dirty="0" smtClean="0"/>
          </a:p>
        </p:txBody>
      </p:sp>
      <p:sp>
        <p:nvSpPr>
          <p:cNvPr id="3" name="Foliennummernplatzhalter 2"/>
          <p:cNvSpPr>
            <a:spLocks noGrp="1"/>
          </p:cNvSpPr>
          <p:nvPr>
            <p:ph type="sldNum" sz="quarter" idx="12"/>
          </p:nvPr>
        </p:nvSpPr>
        <p:spPr>
          <a:xfrm>
            <a:off x="6553200" y="6356350"/>
            <a:ext cx="2133600" cy="365125"/>
          </a:xfrm>
        </p:spPr>
        <p:txBody>
          <a:bodyPr/>
          <a:lstStyle/>
          <a:p>
            <a:fld id="{A2A41EC0-69FA-4860-B755-6E811E0BB15E}" type="slidenum">
              <a:rPr lang="de-DE" smtClean="0"/>
              <a:pPr/>
              <a:t>30</a:t>
            </a:fld>
            <a:endParaRPr lang="de-DE"/>
          </a:p>
        </p:txBody>
      </p:sp>
    </p:spTree>
    <p:extLst>
      <p:ext uri="{BB962C8B-B14F-4D97-AF65-F5344CB8AC3E}">
        <p14:creationId xmlns:p14="http://schemas.microsoft.com/office/powerpoint/2010/main" val="25831491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lstStyle/>
          <a:p>
            <a:pPr eaLnBrk="1" hangingPunct="1">
              <a:defRPr/>
            </a:pPr>
            <a:r>
              <a:rPr lang="de-DE" smtClean="0"/>
              <a:t>Schneller Zugriff auf Makros</a:t>
            </a:r>
          </a:p>
        </p:txBody>
      </p:sp>
      <p:sp>
        <p:nvSpPr>
          <p:cNvPr id="32771" name="Rectangle 3"/>
          <p:cNvSpPr>
            <a:spLocks noGrp="1" noRot="1" noChangeArrowheads="1"/>
          </p:cNvSpPr>
          <p:nvPr>
            <p:ph type="body" idx="1"/>
          </p:nvPr>
        </p:nvSpPr>
        <p:spPr>
          <a:xfrm>
            <a:off x="457200" y="1600200"/>
            <a:ext cx="8686800" cy="4525963"/>
          </a:xfrm>
        </p:spPr>
        <p:txBody>
          <a:bodyPr/>
          <a:lstStyle/>
          <a:p>
            <a:pPr marL="0" indent="0" eaLnBrk="1" hangingPunct="1">
              <a:buNone/>
              <a:defRPr/>
            </a:pPr>
            <a:r>
              <a:rPr lang="de-DE" dirty="0" smtClean="0"/>
              <a:t>Für den schnellen Zugriff: Makro im Toolbar!</a:t>
            </a:r>
            <a:endParaRPr lang="de-DE" dirty="0" smtClean="0">
              <a:sym typeface="Wingdings" pitchFamily="2" charset="2"/>
            </a:endParaRPr>
          </a:p>
          <a:p>
            <a:pPr lvl="1" eaLnBrk="1" hangingPunct="1">
              <a:defRPr/>
            </a:pPr>
            <a:r>
              <a:rPr lang="de-DE" dirty="0" smtClean="0">
                <a:sym typeface="Wingdings" pitchFamily="2" charset="2"/>
              </a:rPr>
              <a:t>[Makro – Button-Konfiguration]</a:t>
            </a:r>
          </a:p>
          <a:p>
            <a:pPr lvl="1" eaLnBrk="1" hangingPunct="1">
              <a:defRPr/>
            </a:pPr>
            <a:r>
              <a:rPr lang="de-DE" dirty="0" smtClean="0">
                <a:sym typeface="Wingdings" pitchFamily="2" charset="2"/>
              </a:rPr>
              <a:t>[RK auf Buttonleiste – Makro-Button-Konfiguration]</a:t>
            </a:r>
          </a:p>
          <a:p>
            <a:pPr eaLnBrk="1" hangingPunct="1">
              <a:defRPr/>
            </a:pPr>
            <a:endParaRPr lang="de-DE" dirty="0" smtClean="0"/>
          </a:p>
        </p:txBody>
      </p:sp>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67744" y="3284984"/>
            <a:ext cx="4353659" cy="35336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liennummernplatzhalter 2"/>
          <p:cNvSpPr>
            <a:spLocks noGrp="1"/>
          </p:cNvSpPr>
          <p:nvPr>
            <p:ph type="sldNum" sz="quarter" idx="12"/>
          </p:nvPr>
        </p:nvSpPr>
        <p:spPr>
          <a:xfrm>
            <a:off x="6553200" y="6356350"/>
            <a:ext cx="2133600" cy="365125"/>
          </a:xfrm>
        </p:spPr>
        <p:txBody>
          <a:bodyPr/>
          <a:lstStyle/>
          <a:p>
            <a:fld id="{A2A41EC0-69FA-4860-B755-6E811E0BB15E}" type="slidenum">
              <a:rPr lang="de-DE" smtClean="0"/>
              <a:pPr/>
              <a:t>31</a:t>
            </a:fld>
            <a:endParaRPr lang="de-DE"/>
          </a:p>
        </p:txBody>
      </p:sp>
    </p:spTree>
    <p:extLst>
      <p:ext uri="{BB962C8B-B14F-4D97-AF65-F5344CB8AC3E}">
        <p14:creationId xmlns:p14="http://schemas.microsoft.com/office/powerpoint/2010/main" val="39637936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a:xfrm>
            <a:off x="457200" y="274638"/>
            <a:ext cx="8345673" cy="1143000"/>
          </a:xfrm>
        </p:spPr>
        <p:txBody>
          <a:bodyPr>
            <a:normAutofit fontScale="90000"/>
          </a:bodyPr>
          <a:lstStyle/>
          <a:p>
            <a:pPr>
              <a:defRPr/>
            </a:pPr>
            <a:r>
              <a:rPr lang="de-DE" dirty="0" smtClean="0"/>
              <a:t>Beliebte </a:t>
            </a:r>
            <a:r>
              <a:rPr lang="de-DE" dirty="0"/>
              <a:t>Makros: </a:t>
            </a:r>
            <a:r>
              <a:rPr lang="de-DE" dirty="0">
                <a:hlinkClick r:id="rId2"/>
              </a:rPr>
              <a:t>http://</a:t>
            </a:r>
            <a:r>
              <a:rPr lang="de-DE" dirty="0" smtClean="0">
                <a:hlinkClick r:id="rId2"/>
              </a:rPr>
              <a:t>gsak.net/board/MacroIndex.php</a:t>
            </a:r>
            <a:r>
              <a:rPr lang="de-DE" dirty="0" smtClean="0"/>
              <a:t> </a:t>
            </a:r>
          </a:p>
        </p:txBody>
      </p:sp>
      <p:sp>
        <p:nvSpPr>
          <p:cNvPr id="30723" name="Rectangle 3"/>
          <p:cNvSpPr>
            <a:spLocks noGrp="1" noRot="1" noChangeArrowheads="1"/>
          </p:cNvSpPr>
          <p:nvPr>
            <p:ph type="body" idx="1"/>
          </p:nvPr>
        </p:nvSpPr>
        <p:spPr>
          <a:xfrm>
            <a:off x="323850" y="1557338"/>
            <a:ext cx="5184254" cy="5300662"/>
          </a:xfrm>
        </p:spPr>
        <p:txBody>
          <a:bodyPr>
            <a:noAutofit/>
          </a:bodyPr>
          <a:lstStyle/>
          <a:p>
            <a:pPr eaLnBrk="1" hangingPunct="1">
              <a:lnSpc>
                <a:spcPct val="90000"/>
              </a:lnSpc>
              <a:defRPr/>
            </a:pPr>
            <a:r>
              <a:rPr lang="de-DE" sz="2400" dirty="0" smtClean="0">
                <a:hlinkClick r:id="rId3"/>
              </a:rPr>
              <a:t>BadgeGen</a:t>
            </a:r>
            <a:endParaRPr lang="de-DE" sz="2400" dirty="0" smtClean="0"/>
          </a:p>
          <a:p>
            <a:pPr>
              <a:lnSpc>
                <a:spcPct val="90000"/>
              </a:lnSpc>
              <a:defRPr/>
            </a:pPr>
            <a:r>
              <a:rPr lang="de-DE" sz="2400" dirty="0" err="1" smtClean="0">
                <a:hlinkClick r:id="rId4"/>
              </a:rPr>
              <a:t>FindStatGen</a:t>
            </a:r>
            <a:r>
              <a:rPr lang="de-DE" sz="2400" dirty="0" smtClean="0">
                <a:hlinkClick r:id="rId4"/>
              </a:rPr>
              <a:t> </a:t>
            </a:r>
            <a:endParaRPr lang="de-DE" sz="2400" dirty="0"/>
          </a:p>
          <a:p>
            <a:pPr>
              <a:lnSpc>
                <a:spcPct val="90000"/>
              </a:lnSpc>
              <a:defRPr/>
            </a:pPr>
            <a:r>
              <a:rPr lang="de-DE" sz="2400" dirty="0">
                <a:sym typeface="Wingdings" pitchFamily="2" charset="2"/>
                <a:hlinkClick r:id="rId5"/>
              </a:rPr>
              <a:t>GenUploadStats </a:t>
            </a:r>
            <a:r>
              <a:rPr lang="de-DE" sz="2400" dirty="0">
                <a:sym typeface="Wingdings" pitchFamily="2" charset="2"/>
              </a:rPr>
              <a:t/>
            </a:r>
            <a:br>
              <a:rPr lang="de-DE" sz="2400" dirty="0">
                <a:sym typeface="Wingdings" pitchFamily="2" charset="2"/>
              </a:rPr>
            </a:br>
            <a:r>
              <a:rPr lang="de-DE" sz="2400" dirty="0">
                <a:sym typeface="Wingdings" pitchFamily="2" charset="2"/>
              </a:rPr>
              <a:t> Statistik gleich hochladen</a:t>
            </a:r>
          </a:p>
          <a:p>
            <a:pPr eaLnBrk="1" hangingPunct="1">
              <a:lnSpc>
                <a:spcPct val="90000"/>
              </a:lnSpc>
              <a:defRPr/>
            </a:pPr>
            <a:r>
              <a:rPr lang="de-DE" sz="2400" dirty="0" err="1" smtClean="0">
                <a:hlinkClick r:id="rId6"/>
              </a:rPr>
              <a:t>Colorize</a:t>
            </a:r>
            <a:endParaRPr lang="de-DE" sz="2400" dirty="0" smtClean="0"/>
          </a:p>
          <a:p>
            <a:pPr eaLnBrk="1" hangingPunct="1">
              <a:lnSpc>
                <a:spcPct val="90000"/>
              </a:lnSpc>
              <a:defRPr/>
            </a:pPr>
            <a:r>
              <a:rPr lang="de-DE" sz="2400" dirty="0" smtClean="0">
                <a:hlinkClick r:id="rId7"/>
              </a:rPr>
              <a:t>FizzyChallenge33</a:t>
            </a:r>
            <a:r>
              <a:rPr lang="de-DE" sz="2400" dirty="0" smtClean="0"/>
              <a:t> / </a:t>
            </a:r>
            <a:r>
              <a:rPr lang="de-DE" sz="2400" dirty="0" smtClean="0">
                <a:hlinkClick r:id="rId8"/>
              </a:rPr>
              <a:t>Grid81</a:t>
            </a:r>
            <a:r>
              <a:rPr lang="de-DE" sz="2400" dirty="0" smtClean="0"/>
              <a:t/>
            </a:r>
            <a:br>
              <a:rPr lang="de-DE" sz="2400" dirty="0" smtClean="0"/>
            </a:br>
            <a:r>
              <a:rPr lang="de-DE" sz="2400" dirty="0" smtClean="0">
                <a:sym typeface="Wingdings" pitchFamily="2" charset="2"/>
              </a:rPr>
              <a:t> Was fehlt für  die 81er-Matrix?</a:t>
            </a:r>
          </a:p>
          <a:p>
            <a:pPr eaLnBrk="1" hangingPunct="1">
              <a:lnSpc>
                <a:spcPct val="90000"/>
              </a:lnSpc>
              <a:defRPr/>
            </a:pPr>
            <a:r>
              <a:rPr lang="de-DE" sz="2400" dirty="0" err="1" smtClean="0">
                <a:sym typeface="Wingdings" pitchFamily="2" charset="2"/>
                <a:hlinkClick r:id="rId9"/>
              </a:rPr>
              <a:t>GCVoteGrabber</a:t>
            </a:r>
            <a:endParaRPr lang="de-DE" sz="2400" dirty="0" smtClean="0">
              <a:sym typeface="Wingdings" pitchFamily="2" charset="2"/>
            </a:endParaRPr>
          </a:p>
          <a:p>
            <a:pPr eaLnBrk="1" hangingPunct="1">
              <a:lnSpc>
                <a:spcPct val="90000"/>
              </a:lnSpc>
              <a:defRPr/>
            </a:pPr>
            <a:r>
              <a:rPr lang="de-DE" sz="2400" dirty="0" err="1" smtClean="0">
                <a:sym typeface="Wingdings" pitchFamily="2" charset="2"/>
                <a:hlinkClick r:id="rId10"/>
              </a:rPr>
              <a:t>GoogleEarth</a:t>
            </a:r>
            <a:r>
              <a:rPr lang="de-DE" sz="2400" dirty="0" smtClean="0">
                <a:sym typeface="Wingdings" pitchFamily="2" charset="2"/>
                <a:hlinkClick r:id="rId10"/>
              </a:rPr>
              <a:t> </a:t>
            </a:r>
            <a:r>
              <a:rPr lang="de-DE" sz="2400" dirty="0" smtClean="0">
                <a:sym typeface="Wingdings" pitchFamily="2" charset="2"/>
              </a:rPr>
              <a:t/>
            </a:r>
            <a:br>
              <a:rPr lang="de-DE" sz="2400" dirty="0" smtClean="0">
                <a:sym typeface="Wingdings" pitchFamily="2" charset="2"/>
              </a:rPr>
            </a:br>
            <a:r>
              <a:rPr lang="de-DE" sz="2400" dirty="0" smtClean="0">
                <a:sym typeface="Wingdings" pitchFamily="2" charset="2"/>
              </a:rPr>
              <a:t> Aktuellen Filter in GE anzeigen</a:t>
            </a:r>
          </a:p>
          <a:p>
            <a:pPr eaLnBrk="1" hangingPunct="1">
              <a:lnSpc>
                <a:spcPct val="90000"/>
              </a:lnSpc>
              <a:defRPr/>
            </a:pPr>
            <a:r>
              <a:rPr lang="de-DE" sz="2400" dirty="0" err="1" smtClean="0">
                <a:hlinkClick r:id="rId11"/>
              </a:rPr>
              <a:t>GoogleEarthCircle</a:t>
            </a:r>
            <a:r>
              <a:rPr lang="de-DE" sz="2400" dirty="0" smtClean="0">
                <a:hlinkClick r:id="rId11"/>
              </a:rPr>
              <a:t> </a:t>
            </a:r>
            <a:r>
              <a:rPr lang="de-DE" sz="2400" dirty="0" smtClean="0"/>
              <a:t/>
            </a:r>
            <a:br>
              <a:rPr lang="de-DE" sz="2400" dirty="0" smtClean="0"/>
            </a:br>
            <a:r>
              <a:rPr lang="de-DE" sz="2400" dirty="0" smtClean="0">
                <a:sym typeface="Wingdings" pitchFamily="2" charset="2"/>
              </a:rPr>
              <a:t> 161m-Radius-Anzeige</a:t>
            </a:r>
          </a:p>
          <a:p>
            <a:pPr eaLnBrk="1" hangingPunct="1">
              <a:lnSpc>
                <a:spcPct val="90000"/>
              </a:lnSpc>
              <a:defRPr/>
            </a:pPr>
            <a:r>
              <a:rPr lang="de-DE" sz="2400" dirty="0" err="1" smtClean="0">
                <a:hlinkClick r:id="rId12"/>
              </a:rPr>
              <a:t>SpoilerSync</a:t>
            </a:r>
            <a:endParaRPr lang="de-DE" sz="2400" dirty="0" smtClean="0"/>
          </a:p>
        </p:txBody>
      </p:sp>
      <p:pic>
        <p:nvPicPr>
          <p:cNvPr id="2" name="Grafik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445481" y="1625936"/>
            <a:ext cx="3347385" cy="2320019"/>
          </a:xfrm>
          <a:prstGeom prst="rect">
            <a:avLst/>
          </a:prstGeom>
          <a:ln>
            <a:noFill/>
          </a:ln>
          <a:effectLst>
            <a:outerShdw blurRad="292100" dist="139700" dir="2700000" algn="tl" rotWithShape="0">
              <a:srgbClr val="333333">
                <a:alpha val="65000"/>
              </a:srgbClr>
            </a:outerShdw>
          </a:effectLst>
        </p:spPr>
      </p:pic>
      <p:sp>
        <p:nvSpPr>
          <p:cNvPr id="5" name="Foliennummernplatzhalter 4"/>
          <p:cNvSpPr>
            <a:spLocks noGrp="1"/>
          </p:cNvSpPr>
          <p:nvPr>
            <p:ph type="sldNum" sz="quarter" idx="12"/>
          </p:nvPr>
        </p:nvSpPr>
        <p:spPr>
          <a:xfrm>
            <a:off x="6553200" y="6356350"/>
            <a:ext cx="2133600" cy="365125"/>
          </a:xfrm>
        </p:spPr>
        <p:txBody>
          <a:bodyPr/>
          <a:lstStyle/>
          <a:p>
            <a:fld id="{A2A41EC0-69FA-4860-B755-6E811E0BB15E}" type="slidenum">
              <a:rPr lang="de-DE" smtClean="0"/>
              <a:pPr/>
              <a:t>32</a:t>
            </a:fld>
            <a:endParaRPr lang="de-DE"/>
          </a:p>
        </p:txBody>
      </p:sp>
      <p:pic>
        <p:nvPicPr>
          <p:cNvPr id="3" name="Grafik 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445481" y="4103144"/>
            <a:ext cx="3357392" cy="17021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190162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Makros || BadgeGen</a:t>
            </a:r>
            <a:endParaRPr lang="de-DE" dirty="0"/>
          </a:p>
        </p:txBody>
      </p:sp>
      <p:pic>
        <p:nvPicPr>
          <p:cNvPr id="6" name="Inhaltsplatzhalt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639342"/>
            <a:ext cx="4567676" cy="4525961"/>
          </a:xfrm>
          <a:prstGeom prst="rect">
            <a:avLst/>
          </a:prstGeom>
          <a:ln>
            <a:noFill/>
          </a:ln>
          <a:effectLst>
            <a:outerShdw blurRad="292100" dist="139700" dir="2700000" algn="tl" rotWithShape="0">
              <a:srgbClr val="333333">
                <a:alpha val="65000"/>
              </a:srgbClr>
            </a:outerShdw>
          </a:effectLst>
        </p:spPr>
      </p:pic>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913" y="2095197"/>
            <a:ext cx="5364088" cy="3614251"/>
          </a:xfrm>
          <a:prstGeom prst="rect">
            <a:avLst/>
          </a:prstGeom>
          <a:ln>
            <a:noFill/>
          </a:ln>
          <a:effectLst>
            <a:outerShdw blurRad="292100" dist="139700" dir="2700000" algn="tl" rotWithShape="0">
              <a:srgbClr val="333333">
                <a:alpha val="65000"/>
              </a:srgbClr>
            </a:outerShdw>
          </a:effectLst>
        </p:spPr>
      </p:pic>
      <p:sp>
        <p:nvSpPr>
          <p:cNvPr id="3" name="Foliennummernplatzhalter 2"/>
          <p:cNvSpPr>
            <a:spLocks noGrp="1"/>
          </p:cNvSpPr>
          <p:nvPr>
            <p:ph type="sldNum" sz="quarter" idx="12"/>
          </p:nvPr>
        </p:nvSpPr>
        <p:spPr>
          <a:xfrm>
            <a:off x="6553200" y="6356350"/>
            <a:ext cx="2133600" cy="365125"/>
          </a:xfrm>
        </p:spPr>
        <p:txBody>
          <a:bodyPr/>
          <a:lstStyle/>
          <a:p>
            <a:fld id="{A2A41EC0-69FA-4860-B755-6E811E0BB15E}" type="slidenum">
              <a:rPr lang="de-DE" smtClean="0"/>
              <a:pPr/>
              <a:t>33</a:t>
            </a:fld>
            <a:endParaRPr lang="de-DE"/>
          </a:p>
        </p:txBody>
      </p:sp>
    </p:spTree>
    <p:extLst>
      <p:ext uri="{BB962C8B-B14F-4D97-AF65-F5344CB8AC3E}">
        <p14:creationId xmlns:p14="http://schemas.microsoft.com/office/powerpoint/2010/main" val="11862813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lstStyle/>
          <a:p>
            <a:pPr>
              <a:defRPr/>
            </a:pPr>
            <a:r>
              <a:rPr lang="de-DE" dirty="0"/>
              <a:t>Makros || Google </a:t>
            </a:r>
            <a:r>
              <a:rPr lang="de-DE" dirty="0" err="1" smtClean="0"/>
              <a:t>Maps</a:t>
            </a:r>
            <a:r>
              <a:rPr lang="de-DE" dirty="0" smtClean="0"/>
              <a:t> V3</a:t>
            </a:r>
          </a:p>
        </p:txBody>
      </p:sp>
      <p:pic>
        <p:nvPicPr>
          <p:cNvPr id="2253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276475"/>
            <a:ext cx="3816350" cy="3435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2276475"/>
            <a:ext cx="3816350" cy="3435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3" name="AutoShape 7"/>
          <p:cNvSpPr>
            <a:spLocks noChangeArrowheads="1"/>
          </p:cNvSpPr>
          <p:nvPr/>
        </p:nvSpPr>
        <p:spPr bwMode="auto">
          <a:xfrm>
            <a:off x="4356100" y="2733675"/>
            <a:ext cx="503238" cy="2520950"/>
          </a:xfrm>
          <a:prstGeom prst="rightArrow">
            <a:avLst>
              <a:gd name="adj1" fmla="val 48870"/>
              <a:gd name="adj2" fmla="val 47634"/>
            </a:avLst>
          </a:prstGeom>
          <a:ln>
            <a:headEnd/>
            <a:tailEnd/>
          </a:ln>
          <a:extLst/>
        </p:spPr>
        <p:style>
          <a:lnRef idx="0">
            <a:schemeClr val="accent1"/>
          </a:lnRef>
          <a:fillRef idx="3">
            <a:schemeClr val="accent1"/>
          </a:fillRef>
          <a:effectRef idx="3">
            <a:schemeClr val="accent1"/>
          </a:effectRef>
          <a:fontRef idx="minor">
            <a:schemeClr val="lt1"/>
          </a:fontRef>
        </p:style>
        <p:txBody>
          <a:bodyPr vert="eaVert" wrap="none" anchor="ctr"/>
          <a:lstStyle/>
          <a:p>
            <a:pPr algn="ctr"/>
            <a:r>
              <a:rPr lang="de-DE">
                <a:solidFill>
                  <a:schemeClr val="tx1"/>
                </a:solidFill>
              </a:rPr>
              <a:t>Zoom</a:t>
            </a:r>
          </a:p>
        </p:txBody>
      </p:sp>
      <p:sp>
        <p:nvSpPr>
          <p:cNvPr id="3" name="Foliennummernplatzhalter 2"/>
          <p:cNvSpPr>
            <a:spLocks noGrp="1"/>
          </p:cNvSpPr>
          <p:nvPr>
            <p:ph type="sldNum" sz="quarter" idx="12"/>
          </p:nvPr>
        </p:nvSpPr>
        <p:spPr/>
        <p:txBody>
          <a:bodyPr/>
          <a:lstStyle/>
          <a:p>
            <a:fld id="{A2A41EC0-69FA-4860-B755-6E811E0BB15E}" type="slidenum">
              <a:rPr lang="de-DE" smtClean="0"/>
              <a:pPr/>
              <a:t>34</a:t>
            </a:fld>
            <a:endParaRPr lang="de-DE"/>
          </a:p>
        </p:txBody>
      </p:sp>
    </p:spTree>
    <p:extLst>
      <p:ext uri="{BB962C8B-B14F-4D97-AF65-F5344CB8AC3E}">
        <p14:creationId xmlns:p14="http://schemas.microsoft.com/office/powerpoint/2010/main" val="20031271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pPr>
              <a:defRPr/>
            </a:pPr>
            <a:r>
              <a:rPr lang="de-DE" dirty="0"/>
              <a:t>Makros || </a:t>
            </a:r>
            <a:r>
              <a:rPr lang="de-DE" dirty="0" err="1"/>
              <a:t>FindStatGen</a:t>
            </a:r>
            <a:endParaRPr lang="de-DE" dirty="0" smtClean="0"/>
          </a:p>
        </p:txBody>
      </p:sp>
      <p:sp>
        <p:nvSpPr>
          <p:cNvPr id="31747" name="Rectangle 3"/>
          <p:cNvSpPr>
            <a:spLocks noGrp="1" noRot="1" noChangeArrowheads="1"/>
          </p:cNvSpPr>
          <p:nvPr>
            <p:ph type="body" idx="1"/>
          </p:nvPr>
        </p:nvSpPr>
        <p:spPr/>
        <p:txBody>
          <a:bodyPr/>
          <a:lstStyle/>
          <a:p>
            <a:pPr eaLnBrk="1" hangingPunct="1">
              <a:defRPr/>
            </a:pPr>
            <a:r>
              <a:rPr lang="de-DE" dirty="0" smtClean="0"/>
              <a:t>[</a:t>
            </a:r>
            <a:r>
              <a:rPr lang="de-DE" dirty="0" err="1" smtClean="0"/>
              <a:t>Macro</a:t>
            </a:r>
            <a:r>
              <a:rPr lang="de-DE" dirty="0" smtClean="0"/>
              <a:t> – Run – </a:t>
            </a:r>
            <a:r>
              <a:rPr lang="de-DE" dirty="0" err="1" smtClean="0"/>
              <a:t>FindStatGen</a:t>
            </a:r>
            <a:r>
              <a:rPr lang="de-DE" dirty="0" smtClean="0"/>
              <a:t>] </a:t>
            </a:r>
          </a:p>
          <a:p>
            <a:pPr eaLnBrk="1" hangingPunct="1">
              <a:defRPr/>
            </a:pPr>
            <a:r>
              <a:rPr lang="de-DE" dirty="0" smtClean="0"/>
              <a:t>Beim ersten Mal: Klick auf „Options“</a:t>
            </a:r>
          </a:p>
          <a:p>
            <a:pPr eaLnBrk="1" hangingPunct="1">
              <a:defRPr/>
            </a:pPr>
            <a:r>
              <a:rPr lang="de-DE" dirty="0" smtClean="0"/>
              <a:t>Später: Nur noch laufen lassen </a:t>
            </a:r>
            <a:br>
              <a:rPr lang="de-DE" dirty="0" smtClean="0"/>
            </a:br>
            <a:r>
              <a:rPr lang="de-DE" dirty="0" smtClean="0"/>
              <a:t>(Bzw. GenUploadStats nutzen)</a:t>
            </a:r>
          </a:p>
        </p:txBody>
      </p:sp>
      <p:sp>
        <p:nvSpPr>
          <p:cNvPr id="3" name="Foliennummernplatzhalter 2"/>
          <p:cNvSpPr>
            <a:spLocks noGrp="1"/>
          </p:cNvSpPr>
          <p:nvPr>
            <p:ph type="sldNum" sz="quarter" idx="12"/>
          </p:nvPr>
        </p:nvSpPr>
        <p:spPr>
          <a:xfrm>
            <a:off x="6553200" y="6356350"/>
            <a:ext cx="2133600" cy="365125"/>
          </a:xfrm>
        </p:spPr>
        <p:txBody>
          <a:bodyPr/>
          <a:lstStyle/>
          <a:p>
            <a:fld id="{A2A41EC0-69FA-4860-B755-6E811E0BB15E}" type="slidenum">
              <a:rPr lang="de-DE" smtClean="0"/>
              <a:pPr/>
              <a:t>35</a:t>
            </a:fld>
            <a:endParaRPr lang="de-DE"/>
          </a:p>
        </p:txBody>
      </p:sp>
    </p:spTree>
    <p:extLst>
      <p:ext uri="{BB962C8B-B14F-4D97-AF65-F5344CB8AC3E}">
        <p14:creationId xmlns:p14="http://schemas.microsoft.com/office/powerpoint/2010/main" val="37930509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pPr>
              <a:defRPr/>
            </a:pPr>
            <a:r>
              <a:rPr lang="de-DE" dirty="0"/>
              <a:t>Makros || </a:t>
            </a:r>
            <a:r>
              <a:rPr lang="de-DE" dirty="0" err="1" smtClean="0"/>
              <a:t>FindStatGen</a:t>
            </a:r>
            <a:r>
              <a:rPr lang="de-DE" dirty="0"/>
              <a:t> – Optionen</a:t>
            </a:r>
            <a:endParaRPr lang="de-DE" dirty="0" smtClean="0"/>
          </a:p>
        </p:txBody>
      </p:sp>
      <p:pic>
        <p:nvPicPr>
          <p:cNvPr id="3" name="Inhaltsplatzhalt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7815" y="1268760"/>
            <a:ext cx="7028371" cy="5209906"/>
          </a:xfrm>
          <a:prstGeom prst="rect">
            <a:avLst/>
          </a:prstGeom>
          <a:ln>
            <a:noFill/>
          </a:ln>
          <a:effectLst>
            <a:outerShdw blurRad="292100" dist="139700" dir="2700000" algn="tl" rotWithShape="0">
              <a:srgbClr val="333333">
                <a:alpha val="65000"/>
              </a:srgbClr>
            </a:outerShdw>
          </a:effectLst>
        </p:spPr>
      </p:pic>
      <p:sp>
        <p:nvSpPr>
          <p:cNvPr id="4" name="Foliennummernplatzhalter 3"/>
          <p:cNvSpPr>
            <a:spLocks noGrp="1"/>
          </p:cNvSpPr>
          <p:nvPr>
            <p:ph type="sldNum" sz="quarter" idx="12"/>
          </p:nvPr>
        </p:nvSpPr>
        <p:spPr>
          <a:xfrm>
            <a:off x="6553200" y="6356350"/>
            <a:ext cx="2133600" cy="365125"/>
          </a:xfrm>
        </p:spPr>
        <p:txBody>
          <a:bodyPr/>
          <a:lstStyle/>
          <a:p>
            <a:fld id="{A2A41EC0-69FA-4860-B755-6E811E0BB15E}" type="slidenum">
              <a:rPr lang="de-DE" smtClean="0"/>
              <a:pPr/>
              <a:t>36</a:t>
            </a:fld>
            <a:endParaRPr lang="de-DE"/>
          </a:p>
        </p:txBody>
      </p:sp>
    </p:spTree>
    <p:extLst>
      <p:ext uri="{BB962C8B-B14F-4D97-AF65-F5344CB8AC3E}">
        <p14:creationId xmlns:p14="http://schemas.microsoft.com/office/powerpoint/2010/main" val="38174866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a:t>Makros || </a:t>
            </a:r>
            <a:r>
              <a:rPr lang="de-DE" dirty="0" err="1"/>
              <a:t>FindStatGen</a:t>
            </a:r>
            <a:r>
              <a:rPr lang="de-DE" dirty="0"/>
              <a:t> </a:t>
            </a:r>
            <a:r>
              <a:rPr lang="de-DE" dirty="0" smtClean="0"/>
              <a:t>– Ergebnis</a:t>
            </a:r>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27" y="1615852"/>
            <a:ext cx="3257738" cy="4541337"/>
          </a:xfrm>
          <a:prstGeom prst="rect">
            <a:avLst/>
          </a:prstGeom>
          <a:ln>
            <a:noFill/>
          </a:ln>
          <a:effectLst>
            <a:outerShdw blurRad="292100" dist="139700" dir="2700000" algn="tl" rotWithShape="0">
              <a:srgbClr val="333333">
                <a:alpha val="65000"/>
              </a:srgbClr>
            </a:outerShdw>
          </a:effectLst>
        </p:spPr>
      </p:pic>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2992" y="1615852"/>
            <a:ext cx="3103382" cy="4996283"/>
          </a:xfrm>
          <a:prstGeom prst="rect">
            <a:avLst/>
          </a:prstGeom>
          <a:ln>
            <a:noFill/>
          </a:ln>
          <a:effectLst>
            <a:outerShdw blurRad="292100" dist="139700" dir="2700000" algn="tl" rotWithShape="0">
              <a:srgbClr val="333333">
                <a:alpha val="65000"/>
              </a:srgbClr>
            </a:outerShdw>
          </a:effectLst>
        </p:spPr>
      </p:pic>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1640" y="1615852"/>
            <a:ext cx="6192688" cy="4898077"/>
          </a:xfrm>
          <a:prstGeom prst="rect">
            <a:avLst/>
          </a:prstGeom>
          <a:ln>
            <a:noFill/>
          </a:ln>
          <a:effectLst>
            <a:outerShdw blurRad="292100" dist="139700" dir="2700000" algn="tl" rotWithShape="0">
              <a:srgbClr val="333333">
                <a:alpha val="65000"/>
              </a:srgbClr>
            </a:outerShdw>
          </a:effectLst>
        </p:spPr>
      </p:pic>
      <p:sp>
        <p:nvSpPr>
          <p:cNvPr id="7" name="Foliennummernplatzhalter 6"/>
          <p:cNvSpPr>
            <a:spLocks noGrp="1"/>
          </p:cNvSpPr>
          <p:nvPr>
            <p:ph type="sldNum" sz="quarter" idx="12"/>
          </p:nvPr>
        </p:nvSpPr>
        <p:spPr/>
        <p:txBody>
          <a:bodyPr/>
          <a:lstStyle/>
          <a:p>
            <a:fld id="{A2A41EC0-69FA-4860-B755-6E811E0BB15E}" type="slidenum">
              <a:rPr lang="de-DE" smtClean="0"/>
              <a:pPr/>
              <a:t>37</a:t>
            </a:fld>
            <a:endParaRPr lang="de-DE"/>
          </a:p>
        </p:txBody>
      </p:sp>
    </p:spTree>
    <p:extLst>
      <p:ext uri="{BB962C8B-B14F-4D97-AF65-F5344CB8AC3E}">
        <p14:creationId xmlns:p14="http://schemas.microsoft.com/office/powerpoint/2010/main" val="315409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a:t>Makros || </a:t>
            </a:r>
            <a:r>
              <a:rPr lang="de-DE" dirty="0" err="1"/>
              <a:t>FindStatGen</a:t>
            </a:r>
            <a:r>
              <a:rPr lang="de-DE" dirty="0"/>
              <a:t> – </a:t>
            </a:r>
            <a:r>
              <a:rPr lang="de-DE" dirty="0" smtClean="0"/>
              <a:t>Ergebnis</a:t>
            </a:r>
          </a:p>
        </p:txBody>
      </p:sp>
      <p:pic>
        <p:nvPicPr>
          <p:cNvPr id="276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370013"/>
            <a:ext cx="6843713" cy="25638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1100" y="3749675"/>
            <a:ext cx="6369050" cy="2055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liennummernplatzhalter 3"/>
          <p:cNvSpPr>
            <a:spLocks noGrp="1"/>
          </p:cNvSpPr>
          <p:nvPr>
            <p:ph type="sldNum" sz="quarter" idx="12"/>
          </p:nvPr>
        </p:nvSpPr>
        <p:spPr/>
        <p:txBody>
          <a:bodyPr/>
          <a:lstStyle/>
          <a:p>
            <a:fld id="{A2A41EC0-69FA-4860-B755-6E811E0BB15E}" type="slidenum">
              <a:rPr lang="de-DE" smtClean="0"/>
              <a:pPr/>
              <a:t>38</a:t>
            </a:fld>
            <a:endParaRPr lang="de-DE"/>
          </a:p>
        </p:txBody>
      </p:sp>
    </p:spTree>
    <p:extLst>
      <p:ext uri="{BB962C8B-B14F-4D97-AF65-F5344CB8AC3E}">
        <p14:creationId xmlns:p14="http://schemas.microsoft.com/office/powerpoint/2010/main" val="11728029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US$30?!? Ohne mich!!!1</a:t>
            </a:r>
            <a:endParaRPr lang="de-DE" dirty="0"/>
          </a:p>
        </p:txBody>
      </p:sp>
      <p:sp>
        <p:nvSpPr>
          <p:cNvPr id="4" name="Foliennummernplatzhalter 3"/>
          <p:cNvSpPr>
            <a:spLocks noGrp="1"/>
          </p:cNvSpPr>
          <p:nvPr>
            <p:ph type="sldNum" sz="quarter" idx="12"/>
          </p:nvPr>
        </p:nvSpPr>
        <p:spPr/>
        <p:txBody>
          <a:bodyPr/>
          <a:lstStyle/>
          <a:p>
            <a:fld id="{A2A41EC0-69FA-4860-B755-6E811E0BB15E}" type="slidenum">
              <a:rPr lang="de-DE" smtClean="0"/>
              <a:pPr/>
              <a:t>39</a:t>
            </a:fld>
            <a:endParaRPr lang="de-DE"/>
          </a:p>
        </p:txBody>
      </p:sp>
      <p:pic>
        <p:nvPicPr>
          <p:cNvPr id="6" name="Picture 2" descr="Slid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0404" y="2132856"/>
            <a:ext cx="7643192" cy="41502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hteck 4"/>
          <p:cNvSpPr/>
          <p:nvPr/>
        </p:nvSpPr>
        <p:spPr>
          <a:xfrm>
            <a:off x="467544" y="1187460"/>
            <a:ext cx="7848872" cy="923330"/>
          </a:xfrm>
          <a:prstGeom prst="rect">
            <a:avLst/>
          </a:prstGeom>
        </p:spPr>
        <p:txBody>
          <a:bodyPr wrap="square">
            <a:spAutoFit/>
          </a:bodyPr>
          <a:lstStyle/>
          <a:p>
            <a:r>
              <a:rPr lang="de-DE" dirty="0">
                <a:hlinkClick r:id="rId3"/>
              </a:rPr>
              <a:t>http://</a:t>
            </a:r>
            <a:r>
              <a:rPr lang="de-DE" dirty="0" smtClean="0">
                <a:hlinkClick r:id="rId3"/>
              </a:rPr>
              <a:t>www.opencaching.de/okapi/introduction.html</a:t>
            </a:r>
            <a:r>
              <a:rPr lang="de-DE" dirty="0" smtClean="0"/>
              <a:t> </a:t>
            </a:r>
            <a:r>
              <a:rPr lang="de-DE" dirty="0">
                <a:solidFill>
                  <a:schemeClr val="bg1"/>
                </a:solidFill>
              </a:rPr>
              <a:t>+ </a:t>
            </a:r>
            <a:r>
              <a:rPr lang="de-DE" dirty="0" err="1">
                <a:solidFill>
                  <a:schemeClr val="bg1"/>
                </a:solidFill>
                <a:hlinkClick r:id="rId4"/>
              </a:rPr>
              <a:t>OpenCaches</a:t>
            </a:r>
            <a:r>
              <a:rPr lang="de-DE" dirty="0">
                <a:solidFill>
                  <a:schemeClr val="bg1"/>
                </a:solidFill>
                <a:hlinkClick r:id="rId4"/>
              </a:rPr>
              <a:t> </a:t>
            </a:r>
            <a:r>
              <a:rPr lang="de-DE" dirty="0" err="1">
                <a:solidFill>
                  <a:schemeClr val="bg1"/>
                </a:solidFill>
                <a:hlinkClick r:id="rId4"/>
              </a:rPr>
              <a:t>By</a:t>
            </a:r>
            <a:r>
              <a:rPr lang="de-DE" dirty="0">
                <a:solidFill>
                  <a:schemeClr val="bg1"/>
                </a:solidFill>
                <a:hlinkClick r:id="rId4"/>
              </a:rPr>
              <a:t> Radius</a:t>
            </a:r>
            <a:endParaRPr lang="de-DE" dirty="0" smtClean="0">
              <a:solidFill>
                <a:schemeClr val="bg1"/>
              </a:solidFill>
              <a:hlinkClick r:id="rId5"/>
            </a:endParaRPr>
          </a:p>
          <a:p>
            <a:r>
              <a:rPr lang="de-DE" dirty="0" smtClean="0">
                <a:hlinkClick r:id="rId5"/>
              </a:rPr>
              <a:t>http</a:t>
            </a:r>
            <a:r>
              <a:rPr lang="de-DE" dirty="0">
                <a:hlinkClick r:id="rId5"/>
              </a:rPr>
              <a:t>://</a:t>
            </a:r>
            <a:r>
              <a:rPr lang="de-DE" dirty="0" smtClean="0">
                <a:hlinkClick r:id="rId5"/>
              </a:rPr>
              <a:t>opencachemanage.sourceforge.net/ocmdesktopedition.html</a:t>
            </a:r>
            <a:endParaRPr lang="de-DE" dirty="0" smtClean="0"/>
          </a:p>
          <a:p>
            <a:r>
              <a:rPr lang="de-DE" dirty="0" err="1" smtClean="0">
                <a:hlinkClick r:id="rId6"/>
              </a:rPr>
              <a:t>Garmin</a:t>
            </a:r>
            <a:r>
              <a:rPr lang="de-DE" dirty="0" smtClean="0">
                <a:hlinkClick r:id="rId6"/>
              </a:rPr>
              <a:t> </a:t>
            </a:r>
            <a:r>
              <a:rPr lang="de-DE" dirty="0" err="1" smtClean="0">
                <a:hlinkClick r:id="rId6"/>
              </a:rPr>
              <a:t>Basecamp</a:t>
            </a:r>
            <a:r>
              <a:rPr lang="de-DE" dirty="0" smtClean="0"/>
              <a:t> </a:t>
            </a:r>
            <a:r>
              <a:rPr lang="de-DE" dirty="0" smtClean="0">
                <a:solidFill>
                  <a:schemeClr val="bg1"/>
                </a:solidFill>
              </a:rPr>
              <a:t>oder</a:t>
            </a:r>
            <a:r>
              <a:rPr lang="de-DE" dirty="0" smtClean="0"/>
              <a:t> </a:t>
            </a:r>
            <a:r>
              <a:rPr lang="de-DE" dirty="0" smtClean="0">
                <a:hlinkClick r:id="rId7"/>
              </a:rPr>
              <a:t>Magellan </a:t>
            </a:r>
            <a:r>
              <a:rPr lang="de-DE" dirty="0" err="1" smtClean="0">
                <a:hlinkClick r:id="rId7"/>
              </a:rPr>
              <a:t>Vantage</a:t>
            </a:r>
            <a:r>
              <a:rPr lang="de-DE" dirty="0" smtClean="0">
                <a:hlinkClick r:id="rId7"/>
              </a:rPr>
              <a:t> Point</a:t>
            </a:r>
            <a:endParaRPr lang="de-DE" dirty="0"/>
          </a:p>
        </p:txBody>
      </p:sp>
    </p:spTree>
    <p:extLst>
      <p:ext uri="{BB962C8B-B14F-4D97-AF65-F5344CB8AC3E}">
        <p14:creationId xmlns:p14="http://schemas.microsoft.com/office/powerpoint/2010/main" val="1105815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normAutofit/>
          </a:bodyPr>
          <a:lstStyle/>
          <a:p>
            <a:pPr eaLnBrk="1" hangingPunct="1">
              <a:defRPr/>
            </a:pPr>
            <a:r>
              <a:rPr lang="de-DE" sz="4000" b="1" dirty="0" smtClean="0"/>
              <a:t>Abkürzungen und Jargon</a:t>
            </a:r>
          </a:p>
        </p:txBody>
      </p:sp>
      <p:sp>
        <p:nvSpPr>
          <p:cNvPr id="4" name="Foliennummernplatzhalter 3"/>
          <p:cNvSpPr>
            <a:spLocks noGrp="1"/>
          </p:cNvSpPr>
          <p:nvPr>
            <p:ph type="sldNum" sz="quarter" idx="12"/>
          </p:nvPr>
        </p:nvSpPr>
        <p:spPr/>
        <p:txBody>
          <a:bodyPr/>
          <a:lstStyle/>
          <a:p>
            <a:fld id="{A2A41EC0-69FA-4860-B755-6E811E0BB15E}" type="slidenum">
              <a:rPr lang="de-DE" smtClean="0"/>
              <a:pPr/>
              <a:t>4</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10295612"/>
              </p:ext>
            </p:extLst>
          </p:nvPr>
        </p:nvGraphicFramePr>
        <p:xfrm>
          <a:off x="72571" y="1280120"/>
          <a:ext cx="8969830" cy="4754880"/>
        </p:xfrm>
        <a:graphic>
          <a:graphicData uri="http://schemas.openxmlformats.org/drawingml/2006/table">
            <a:tbl>
              <a:tblPr firstRow="1" bandRow="1">
                <a:effectLst>
                  <a:innerShdw blurRad="114300">
                    <a:prstClr val="black"/>
                  </a:innerShdw>
                </a:effectLst>
                <a:tableStyleId>{0660B408-B3CF-4A94-85FC-2B1E0A45F4A2}</a:tableStyleId>
              </a:tblPr>
              <a:tblGrid>
                <a:gridCol w="2768165"/>
                <a:gridCol w="6201665"/>
              </a:tblGrid>
              <a:tr h="370840">
                <a:tc>
                  <a:txBody>
                    <a:bodyPr/>
                    <a:lstStyle/>
                    <a:p>
                      <a:r>
                        <a:rPr lang="de-DE" sz="2400" dirty="0" smtClean="0">
                          <a:solidFill>
                            <a:schemeClr val="tx1"/>
                          </a:solidFill>
                        </a:rPr>
                        <a:t>Abkürzung/Jargon</a:t>
                      </a:r>
                      <a:endParaRPr lang="de-DE" sz="2400" dirty="0">
                        <a:solidFill>
                          <a:schemeClr val="tx1"/>
                        </a:solidFill>
                      </a:endParaRPr>
                    </a:p>
                  </a:txBody>
                  <a:tcPr/>
                </a:tc>
                <a:tc>
                  <a:txBody>
                    <a:bodyPr/>
                    <a:lstStyle/>
                    <a:p>
                      <a:pPr algn="ctr"/>
                      <a:r>
                        <a:rPr lang="de-DE" sz="2400" dirty="0" smtClean="0">
                          <a:solidFill>
                            <a:schemeClr val="tx1"/>
                          </a:solidFill>
                        </a:rPr>
                        <a:t>Bedeutung</a:t>
                      </a:r>
                      <a:endParaRPr lang="de-DE" sz="2400" dirty="0">
                        <a:solidFill>
                          <a:schemeClr val="tx1"/>
                        </a:solidFill>
                      </a:endParaRPr>
                    </a:p>
                  </a:txBody>
                  <a:tcPr/>
                </a:tc>
              </a:tr>
              <a:tr h="370840">
                <a:tc>
                  <a:txBody>
                    <a:bodyPr/>
                    <a:lstStyle/>
                    <a:p>
                      <a:pPr algn="l"/>
                      <a:r>
                        <a:rPr lang="de-DE" sz="2400" kern="1200" dirty="0"/>
                        <a:t>API</a:t>
                      </a:r>
                      <a:endParaRPr lang="de-DE" sz="2400" b="1" kern="1200" dirty="0">
                        <a:solidFill>
                          <a:schemeClr val="bg1"/>
                        </a:solidFill>
                        <a:latin typeface="+mn-lt"/>
                        <a:ea typeface="+mn-ea"/>
                        <a:cs typeface="+mn-cs"/>
                      </a:endParaRPr>
                    </a:p>
                  </a:txBody>
                  <a:tcPr anchor="ctr"/>
                </a:tc>
                <a:tc>
                  <a:txBody>
                    <a:bodyPr/>
                    <a:lstStyle/>
                    <a:p>
                      <a:pPr algn="l"/>
                      <a:r>
                        <a:rPr lang="de-DE" sz="2400" kern="1200"/>
                        <a:t>Programmierschnittstelle für den Direktzugriff auf Groundspeak</a:t>
                      </a:r>
                      <a:endParaRPr lang="de-DE" sz="2400" b="0" kern="1200">
                        <a:solidFill>
                          <a:schemeClr val="bg1"/>
                        </a:solidFill>
                        <a:latin typeface="+mn-lt"/>
                        <a:ea typeface="+mn-ea"/>
                        <a:cs typeface="+mn-cs"/>
                      </a:endParaRPr>
                    </a:p>
                  </a:txBody>
                  <a:tcPr anchor="ctr"/>
                </a:tc>
              </a:tr>
              <a:tr h="370840">
                <a:tc>
                  <a:txBody>
                    <a:bodyPr/>
                    <a:lstStyle/>
                    <a:p>
                      <a:pPr algn="l"/>
                      <a:r>
                        <a:rPr lang="de-DE" sz="2400" kern="1200" dirty="0"/>
                        <a:t>GPX</a:t>
                      </a:r>
                      <a:endParaRPr lang="de-DE" sz="2400" b="1" kern="1200" dirty="0">
                        <a:solidFill>
                          <a:schemeClr val="bg1"/>
                        </a:solidFill>
                        <a:latin typeface="+mn-lt"/>
                        <a:ea typeface="+mn-ea"/>
                        <a:cs typeface="+mn-cs"/>
                      </a:endParaRPr>
                    </a:p>
                  </a:txBody>
                  <a:tcPr anchor="ctr"/>
                </a:tc>
                <a:tc>
                  <a:txBody>
                    <a:bodyPr/>
                    <a:lstStyle/>
                    <a:p>
                      <a:pPr algn="l"/>
                      <a:r>
                        <a:rPr lang="de-DE" sz="2400" kern="1200" dirty="0"/>
                        <a:t>GPS Exchange Format (GPX) ist ein Datenformat zur Speicherung von </a:t>
                      </a:r>
                      <a:r>
                        <a:rPr lang="de-DE" sz="2400" kern="1200" dirty="0" err="1"/>
                        <a:t>Geodaten</a:t>
                      </a:r>
                      <a:r>
                        <a:rPr lang="de-DE" sz="2400" kern="1200" dirty="0"/>
                        <a:t> (GPS-Daten)</a:t>
                      </a:r>
                      <a:endParaRPr lang="de-DE" sz="2400" b="0" kern="1200" dirty="0">
                        <a:solidFill>
                          <a:schemeClr val="bg1"/>
                        </a:solidFill>
                        <a:latin typeface="+mn-lt"/>
                        <a:ea typeface="+mn-ea"/>
                        <a:cs typeface="+mn-cs"/>
                      </a:endParaRPr>
                    </a:p>
                  </a:txBody>
                  <a:tcPr anchor="ctr"/>
                </a:tc>
              </a:tr>
              <a:tr h="370840">
                <a:tc>
                  <a:txBody>
                    <a:bodyPr/>
                    <a:lstStyle/>
                    <a:p>
                      <a:pPr algn="l"/>
                      <a:r>
                        <a:rPr lang="de-DE" sz="2400" kern="1200" dirty="0" err="1" smtClean="0"/>
                        <a:t>GPSr</a:t>
                      </a:r>
                      <a:endParaRPr lang="de-DE" sz="2400" b="1" kern="1200" dirty="0">
                        <a:solidFill>
                          <a:schemeClr val="bg1"/>
                        </a:solidFill>
                        <a:latin typeface="+mn-lt"/>
                        <a:ea typeface="+mn-ea"/>
                        <a:cs typeface="+mn-cs"/>
                      </a:endParaRPr>
                    </a:p>
                  </a:txBody>
                  <a:tcPr anchor="ctr"/>
                </a:tc>
                <a:tc>
                  <a:txBody>
                    <a:bodyPr/>
                    <a:lstStyle/>
                    <a:p>
                      <a:pPr algn="l"/>
                      <a:r>
                        <a:rPr lang="de-DE" sz="2400" kern="1200" dirty="0" smtClean="0"/>
                        <a:t>GPS</a:t>
                      </a:r>
                      <a:r>
                        <a:rPr lang="de-DE" sz="2400" kern="1200" baseline="0" dirty="0" smtClean="0"/>
                        <a:t> Receiver – Euer </a:t>
                      </a:r>
                      <a:r>
                        <a:rPr lang="de-DE" sz="2400" kern="1200" baseline="0" dirty="0" err="1" smtClean="0"/>
                        <a:t>Garmin</a:t>
                      </a:r>
                      <a:r>
                        <a:rPr lang="de-DE" sz="2400" kern="1200" baseline="0" dirty="0" smtClean="0"/>
                        <a:t>/Magellan/…</a:t>
                      </a:r>
                      <a:endParaRPr lang="de-DE" sz="2400" b="0" kern="1200" dirty="0">
                        <a:solidFill>
                          <a:schemeClr val="bg1"/>
                        </a:solidFill>
                        <a:latin typeface="+mn-lt"/>
                        <a:ea typeface="+mn-ea"/>
                        <a:cs typeface="+mn-cs"/>
                      </a:endParaRPr>
                    </a:p>
                  </a:txBody>
                  <a:tcPr anchor="ctr"/>
                </a:tc>
              </a:tr>
              <a:tr h="370840">
                <a:tc>
                  <a:txBody>
                    <a:bodyPr/>
                    <a:lstStyle/>
                    <a:p>
                      <a:pPr algn="l"/>
                      <a:r>
                        <a:rPr lang="de-DE" sz="2400" kern="1200" dirty="0"/>
                        <a:t>GS / GC</a:t>
                      </a:r>
                      <a:endParaRPr lang="de-DE" sz="2400" b="1" kern="1200" dirty="0">
                        <a:solidFill>
                          <a:schemeClr val="bg1"/>
                        </a:solidFill>
                        <a:latin typeface="+mn-lt"/>
                        <a:ea typeface="+mn-ea"/>
                        <a:cs typeface="+mn-cs"/>
                      </a:endParaRPr>
                    </a:p>
                  </a:txBody>
                  <a:tcPr anchor="ctr"/>
                </a:tc>
                <a:tc>
                  <a:txBody>
                    <a:bodyPr/>
                    <a:lstStyle/>
                    <a:p>
                      <a:pPr algn="l"/>
                      <a:r>
                        <a:rPr lang="de-DE" sz="2400" kern="1200" dirty="0" err="1"/>
                        <a:t>Groundspeak</a:t>
                      </a:r>
                      <a:r>
                        <a:rPr lang="de-DE" sz="2400" kern="1200" dirty="0"/>
                        <a:t> / geocaching.com </a:t>
                      </a:r>
                      <a:endParaRPr lang="de-DE" sz="2400" b="0" kern="1200" dirty="0">
                        <a:solidFill>
                          <a:schemeClr val="bg1"/>
                        </a:solidFill>
                        <a:latin typeface="+mn-lt"/>
                        <a:ea typeface="+mn-ea"/>
                        <a:cs typeface="+mn-cs"/>
                      </a:endParaRPr>
                    </a:p>
                  </a:txBody>
                  <a:tcPr anchor="ctr"/>
                </a:tc>
              </a:tr>
              <a:tr h="370840">
                <a:tc>
                  <a:txBody>
                    <a:bodyPr/>
                    <a:lstStyle/>
                    <a:p>
                      <a:pPr algn="l"/>
                      <a:r>
                        <a:rPr lang="de-DE" sz="2400" kern="1200" dirty="0" err="1"/>
                        <a:t>Owner</a:t>
                      </a:r>
                      <a:endParaRPr lang="de-DE" sz="2400" b="1" kern="1200" dirty="0">
                        <a:solidFill>
                          <a:schemeClr val="bg1"/>
                        </a:solidFill>
                        <a:latin typeface="+mn-lt"/>
                        <a:ea typeface="+mn-ea"/>
                        <a:cs typeface="+mn-cs"/>
                      </a:endParaRPr>
                    </a:p>
                  </a:txBody>
                  <a:tcPr anchor="ctr"/>
                </a:tc>
                <a:tc>
                  <a:txBody>
                    <a:bodyPr/>
                    <a:lstStyle/>
                    <a:p>
                      <a:pPr algn="l"/>
                      <a:r>
                        <a:rPr lang="de-DE" sz="2400" kern="1200" dirty="0"/>
                        <a:t>Cache-Eigentümer</a:t>
                      </a:r>
                      <a:endParaRPr lang="de-DE" sz="2400" b="0" kern="1200" dirty="0">
                        <a:solidFill>
                          <a:schemeClr val="bg1"/>
                        </a:solidFill>
                        <a:latin typeface="+mn-lt"/>
                        <a:ea typeface="+mn-ea"/>
                        <a:cs typeface="+mn-cs"/>
                      </a:endParaRPr>
                    </a:p>
                  </a:txBody>
                  <a:tcPr anchor="ctr"/>
                </a:tc>
              </a:tr>
              <a:tr h="370840">
                <a:tc>
                  <a:txBody>
                    <a:bodyPr/>
                    <a:lstStyle/>
                    <a:p>
                      <a:pPr algn="l"/>
                      <a:r>
                        <a:rPr lang="de-DE" sz="2400" kern="1200" dirty="0"/>
                        <a:t>PQ</a:t>
                      </a:r>
                      <a:endParaRPr lang="de-DE" sz="2400" b="1" kern="1200" dirty="0">
                        <a:solidFill>
                          <a:schemeClr val="bg1"/>
                        </a:solidFill>
                        <a:latin typeface="+mn-lt"/>
                        <a:ea typeface="+mn-ea"/>
                        <a:cs typeface="+mn-cs"/>
                      </a:endParaRPr>
                    </a:p>
                  </a:txBody>
                  <a:tcPr anchor="ctr"/>
                </a:tc>
                <a:tc>
                  <a:txBody>
                    <a:bodyPr/>
                    <a:lstStyle/>
                    <a:p>
                      <a:pPr algn="l"/>
                      <a:r>
                        <a:rPr lang="de-DE" sz="2400" kern="1200" dirty="0" smtClean="0"/>
                        <a:t>Pocket Query: ZIP-Datei </a:t>
                      </a:r>
                      <a:r>
                        <a:rPr lang="de-DE" sz="2400" kern="1200" dirty="0"/>
                        <a:t>mit ausgewählten Caches von </a:t>
                      </a:r>
                      <a:r>
                        <a:rPr lang="de-DE" sz="2400" kern="1200" dirty="0" err="1"/>
                        <a:t>Groundspeak</a:t>
                      </a:r>
                      <a:endParaRPr lang="de-DE" sz="2400" b="0" kern="1200" dirty="0">
                        <a:solidFill>
                          <a:schemeClr val="bg1"/>
                        </a:solidFill>
                        <a:latin typeface="+mn-lt"/>
                        <a:ea typeface="+mn-ea"/>
                        <a:cs typeface="+mn-cs"/>
                      </a:endParaRPr>
                    </a:p>
                  </a:txBody>
                  <a:tcPr anchor="ctr"/>
                </a:tc>
              </a:tr>
              <a:tr h="370840">
                <a:tc>
                  <a:txBody>
                    <a:bodyPr/>
                    <a:lstStyle/>
                    <a:p>
                      <a:pPr algn="l"/>
                      <a:r>
                        <a:rPr lang="de-DE" sz="2400" kern="1200" dirty="0"/>
                        <a:t>Spoiler</a:t>
                      </a:r>
                      <a:endParaRPr lang="de-DE" sz="2400" b="1" kern="1200" dirty="0">
                        <a:solidFill>
                          <a:schemeClr val="bg1"/>
                        </a:solidFill>
                        <a:latin typeface="+mn-lt"/>
                        <a:ea typeface="+mn-ea"/>
                        <a:cs typeface="+mn-cs"/>
                      </a:endParaRPr>
                    </a:p>
                  </a:txBody>
                  <a:tcPr anchor="ctr"/>
                </a:tc>
                <a:tc>
                  <a:txBody>
                    <a:bodyPr/>
                    <a:lstStyle/>
                    <a:p>
                      <a:pPr algn="l"/>
                      <a:r>
                        <a:rPr lang="de-DE" sz="2400" kern="1200" dirty="0"/>
                        <a:t>Verräterisches Bild mit Hinweisen auf das Final</a:t>
                      </a:r>
                      <a:endParaRPr lang="de-DE" sz="2400" b="0" kern="1200" dirty="0">
                        <a:solidFill>
                          <a:schemeClr val="bg1"/>
                        </a:solidFill>
                        <a:latin typeface="+mn-lt"/>
                        <a:ea typeface="+mn-ea"/>
                        <a:cs typeface="+mn-cs"/>
                      </a:endParaRPr>
                    </a:p>
                  </a:txBody>
                  <a:tcPr anchor="ctr"/>
                </a:tc>
              </a:tr>
            </a:tbl>
          </a:graphicData>
        </a:graphic>
      </p:graphicFrame>
      <p:sp>
        <p:nvSpPr>
          <p:cNvPr id="10" name="Rechteck 9"/>
          <p:cNvSpPr/>
          <p:nvPr/>
        </p:nvSpPr>
        <p:spPr>
          <a:xfrm>
            <a:off x="899592" y="6150437"/>
            <a:ext cx="7344816" cy="59093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lnSpc>
                <a:spcPct val="80000"/>
              </a:lnSpc>
              <a:defRPr/>
            </a:pPr>
            <a:r>
              <a:rPr lang="de-DE" sz="2000" b="1" dirty="0" smtClean="0">
                <a:solidFill>
                  <a:schemeClr val="tx1"/>
                </a:solidFill>
              </a:rPr>
              <a:t>Ohne Englischkenntnisse wird es </a:t>
            </a:r>
            <a:br>
              <a:rPr lang="de-DE" sz="2000" b="1" dirty="0" smtClean="0">
                <a:solidFill>
                  <a:schemeClr val="tx1"/>
                </a:solidFill>
              </a:rPr>
            </a:br>
            <a:r>
              <a:rPr lang="de-DE" sz="2000" b="1" dirty="0" smtClean="0">
                <a:solidFill>
                  <a:schemeClr val="tx1"/>
                </a:solidFill>
              </a:rPr>
              <a:t>spätestens bei den Makros schwierig. </a:t>
            </a:r>
            <a:endParaRPr lang="de-DE" sz="2000" b="1" dirty="0">
              <a:solidFill>
                <a:schemeClr val="tx1"/>
              </a:solidFill>
            </a:endParaRPr>
          </a:p>
        </p:txBody>
      </p:sp>
    </p:spTree>
    <p:extLst>
      <p:ext uri="{BB962C8B-B14F-4D97-AF65-F5344CB8AC3E}">
        <p14:creationId xmlns:p14="http://schemas.microsoft.com/office/powerpoint/2010/main" val="17502338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txBox="1">
            <a:spLocks/>
          </p:cNvSpPr>
          <p:nvPr/>
        </p:nvSpPr>
        <p:spPr>
          <a:xfrm>
            <a:off x="142844" y="928670"/>
            <a:ext cx="8572560" cy="857256"/>
          </a:xfrm>
          <a:prstGeom prst="rect">
            <a:avLst/>
          </a:prstGeom>
        </p:spPr>
        <p:txBody>
          <a:bodyPr vert="horz" lIns="91440" tIns="45720" rIns="91440" bIns="45720" rtlCol="0" anchor="ctr">
            <a:normAutofit/>
          </a:bodyPr>
          <a:lstStyle/>
          <a:p>
            <a:pPr marL="514350" indent="-514350">
              <a:spcBef>
                <a:spcPct val="0"/>
              </a:spcBef>
            </a:pPr>
            <a:endParaRPr lang="de-DE" sz="1700" dirty="0" smtClean="0">
              <a:latin typeface="Tahoma" pitchFamily="34" charset="0"/>
              <a:cs typeface="Tahoma" pitchFamily="34" charset="0"/>
            </a:endParaRPr>
          </a:p>
        </p:txBody>
      </p:sp>
      <p:sp>
        <p:nvSpPr>
          <p:cNvPr id="3" name="Inhaltsplatzhalter 2"/>
          <p:cNvSpPr>
            <a:spLocks noGrp="1"/>
          </p:cNvSpPr>
          <p:nvPr>
            <p:ph idx="1"/>
          </p:nvPr>
        </p:nvSpPr>
        <p:spPr>
          <a:xfrm>
            <a:off x="3214678" y="1071546"/>
            <a:ext cx="5472122" cy="5715040"/>
          </a:xfrm>
        </p:spPr>
        <p:txBody>
          <a:bodyPr anchor="t">
            <a:normAutofit/>
          </a:bodyPr>
          <a:lstStyle/>
          <a:p>
            <a:pPr marL="514350" indent="-514350" algn="ctr">
              <a:buNone/>
              <a:tabLst>
                <a:tab pos="2335213" algn="l"/>
              </a:tabLst>
            </a:pPr>
            <a:endParaRPr lang="de-DE" sz="4000" b="1" dirty="0" smtClean="0"/>
          </a:p>
          <a:p>
            <a:pPr marL="514350" indent="-514350" algn="ctr">
              <a:buNone/>
              <a:tabLst>
                <a:tab pos="2335213" algn="l"/>
              </a:tabLst>
            </a:pPr>
            <a:endParaRPr lang="de-DE" sz="4000" b="1" dirty="0" smtClean="0"/>
          </a:p>
          <a:p>
            <a:pPr marL="514350" indent="-514350" algn="ctr">
              <a:buNone/>
              <a:tabLst>
                <a:tab pos="2335213" algn="l"/>
              </a:tabLst>
            </a:pPr>
            <a:endParaRPr lang="de-DE" sz="4000" b="1" dirty="0" smtClean="0"/>
          </a:p>
          <a:p>
            <a:pPr marL="514350" indent="-514350" algn="ctr">
              <a:buNone/>
              <a:tabLst>
                <a:tab pos="2335213" algn="l"/>
              </a:tabLst>
            </a:pPr>
            <a:r>
              <a:rPr lang="de-DE" sz="4000" b="1" dirty="0" smtClean="0"/>
              <a:t>Vielen Dank für Eure</a:t>
            </a:r>
          </a:p>
          <a:p>
            <a:pPr marL="514350" indent="-514350" algn="ctr">
              <a:buNone/>
              <a:tabLst>
                <a:tab pos="2335213" algn="l"/>
              </a:tabLst>
            </a:pPr>
            <a:r>
              <a:rPr lang="de-DE" sz="4000" b="1" dirty="0" smtClean="0"/>
              <a:t> Aufmerksamkeit.</a:t>
            </a:r>
            <a:endParaRPr lang="de-DE" sz="4000" b="1" dirty="0"/>
          </a:p>
        </p:txBody>
      </p:sp>
      <p:sp>
        <p:nvSpPr>
          <p:cNvPr id="5" name="Textfeld 1"/>
          <p:cNvSpPr txBox="1">
            <a:spLocks noChangeArrowheads="1"/>
          </p:cNvSpPr>
          <p:nvPr/>
        </p:nvSpPr>
        <p:spPr bwMode="auto">
          <a:xfrm>
            <a:off x="53975" y="5949280"/>
            <a:ext cx="9036050" cy="369332"/>
          </a:xfrm>
          <a:prstGeom prst="rect">
            <a:avLst/>
          </a:prstGeom>
          <a:ln/>
          <a:extLst/>
        </p:spPr>
        <p:style>
          <a:lnRef idx="0">
            <a:schemeClr val="accent3"/>
          </a:lnRef>
          <a:fillRef idx="3">
            <a:schemeClr val="accent3"/>
          </a:fillRef>
          <a:effectRef idx="3">
            <a:schemeClr val="accent3"/>
          </a:effectRef>
          <a:fontRef idx="minor">
            <a:schemeClr val="lt1"/>
          </a:fontRef>
        </p:style>
        <p:txBody>
          <a:bodyPr wrap="square">
            <a:sp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1" hangingPunct="1">
              <a:tabLst>
                <a:tab pos="8515350" algn="r"/>
              </a:tabLst>
            </a:pPr>
            <a:r>
              <a:rPr lang="de-DE" b="1" dirty="0" smtClean="0"/>
              <a:t>Und jetzt </a:t>
            </a:r>
            <a:r>
              <a:rPr lang="de-DE" b="1" dirty="0"/>
              <a:t>geht raus und sucht Dosen! </a:t>
            </a:r>
            <a:r>
              <a:rPr lang="de-DE" b="1" dirty="0" smtClean="0"/>
              <a:t>	Oder stellt noch mehr </a:t>
            </a:r>
            <a:r>
              <a:rPr lang="de-DE" b="1" dirty="0"/>
              <a:t>Fragen… </a:t>
            </a:r>
          </a:p>
        </p:txBody>
      </p:sp>
      <p:sp>
        <p:nvSpPr>
          <p:cNvPr id="7" name="Foliennummernplatzhalter 6"/>
          <p:cNvSpPr>
            <a:spLocks noGrp="1"/>
          </p:cNvSpPr>
          <p:nvPr>
            <p:ph type="sldNum" sz="quarter" idx="12"/>
          </p:nvPr>
        </p:nvSpPr>
        <p:spPr>
          <a:xfrm>
            <a:off x="6553200" y="6356350"/>
            <a:ext cx="2133600" cy="365125"/>
          </a:xfrm>
        </p:spPr>
        <p:txBody>
          <a:bodyPr/>
          <a:lstStyle/>
          <a:p>
            <a:fld id="{A2A41EC0-69FA-4860-B755-6E811E0BB15E}" type="slidenum">
              <a:rPr lang="de-DE" smtClean="0"/>
              <a:pPr/>
              <a:t>40</a:t>
            </a:fld>
            <a:endParaRPr lang="de-DE"/>
          </a:p>
        </p:txBody>
      </p:sp>
      <p:pic>
        <p:nvPicPr>
          <p:cNvPr id="8" name="Grafik 7"/>
          <p:cNvPicPr>
            <a:picLocks noChangeAspect="1"/>
          </p:cNvPicPr>
          <p:nvPr/>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193820" y="3356991"/>
            <a:ext cx="2866011" cy="2150481"/>
          </a:xfrm>
          <a:prstGeom prst="rect">
            <a:avLst/>
          </a:prstGeom>
          <a:ln>
            <a:noFill/>
          </a:ln>
          <a:effectLst>
            <a:softEdge rad="112500"/>
          </a:effectLst>
        </p:spPr>
      </p:pic>
    </p:spTree>
    <p:extLst>
      <p:ext uri="{BB962C8B-B14F-4D97-AF65-F5344CB8AC3E}">
        <p14:creationId xmlns:p14="http://schemas.microsoft.com/office/powerpoint/2010/main" val="2062142409"/>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prora2013.de/bilder_banner/banner04/Final-eckig-Treppenhaus-Schrift-weiss-schwarz_500x142.png"/>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372755" y="0"/>
            <a:ext cx="4762500"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8648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smtClean="0"/>
              <a:t>Anmerkung</a:t>
            </a:r>
            <a:endParaRPr lang="de-DE" dirty="0"/>
          </a:p>
        </p:txBody>
      </p:sp>
      <p:sp>
        <p:nvSpPr>
          <p:cNvPr id="3" name="Inhaltsplatzhalter 2"/>
          <p:cNvSpPr>
            <a:spLocks noGrp="1"/>
          </p:cNvSpPr>
          <p:nvPr>
            <p:ph idx="1"/>
          </p:nvPr>
        </p:nvSpPr>
        <p:spPr/>
        <p:txBody>
          <a:bodyPr>
            <a:normAutofit fontScale="92500" lnSpcReduction="10000"/>
          </a:bodyPr>
          <a:lstStyle/>
          <a:p>
            <a:pPr>
              <a:defRPr/>
            </a:pPr>
            <a:r>
              <a:rPr lang="de-DE" sz="2800" dirty="0" smtClean="0"/>
              <a:t>Die </a:t>
            </a:r>
            <a:r>
              <a:rPr lang="de-DE" sz="2800" dirty="0" err="1" smtClean="0"/>
              <a:t>ppt</a:t>
            </a:r>
            <a:r>
              <a:rPr lang="de-DE" sz="2800" dirty="0" smtClean="0"/>
              <a:t>-Folien wurden ursprünglich von </a:t>
            </a:r>
            <a:r>
              <a:rPr lang="de-DE" sz="2800" dirty="0" err="1" smtClean="0">
                <a:hlinkClick r:id="rId2"/>
              </a:rPr>
              <a:t>spazierenmitziel</a:t>
            </a:r>
            <a:r>
              <a:rPr lang="de-DE" sz="2800" dirty="0" smtClean="0"/>
              <a:t> erstellt. Wir stellen sie gerne allen zur Verfügung, die ähnliche Workshops halten wollen. </a:t>
            </a:r>
            <a:endParaRPr lang="de-DE" sz="2800" dirty="0"/>
          </a:p>
          <a:p>
            <a:pPr>
              <a:defRPr/>
            </a:pPr>
            <a:r>
              <a:rPr lang="de-DE" sz="2800" dirty="0"/>
              <a:t>Fühlt Euch frei sie zu verändern, zu ergänzen oder zu korrigieren. </a:t>
            </a:r>
          </a:p>
          <a:p>
            <a:pPr>
              <a:defRPr/>
            </a:pPr>
            <a:r>
              <a:rPr lang="de-DE" sz="2800" dirty="0"/>
              <a:t>Im Gegenzug würden wir uns freuen, wenn der Ursprung der Folien kurz erwähnt wird und ihr uns eine Kopie Eurer Folien zukommen lassen könntet. In der Summe entsteht so vielleicht irgendwann der ideale Vortrag zum Thema.</a:t>
            </a:r>
          </a:p>
          <a:p>
            <a:pPr>
              <a:defRPr/>
            </a:pPr>
            <a:r>
              <a:rPr lang="de-DE" sz="2800" dirty="0"/>
              <a:t>Ihr erreicht uns unter </a:t>
            </a:r>
            <a:r>
              <a:rPr lang="de-DE" sz="2800" dirty="0" smtClean="0">
                <a:hlinkClick r:id="rId3"/>
              </a:rPr>
              <a:t>robin-gsak@wampenschleifer.de</a:t>
            </a:r>
            <a:r>
              <a:rPr lang="de-DE" sz="2800" dirty="0" smtClean="0"/>
              <a:t>.</a:t>
            </a:r>
            <a:endParaRPr lang="de-DE" sz="2800" dirty="0"/>
          </a:p>
        </p:txBody>
      </p:sp>
      <p:sp>
        <p:nvSpPr>
          <p:cNvPr id="5" name="Foliennummernplatzhalter 4"/>
          <p:cNvSpPr>
            <a:spLocks noGrp="1"/>
          </p:cNvSpPr>
          <p:nvPr>
            <p:ph type="sldNum" sz="quarter" idx="12"/>
          </p:nvPr>
        </p:nvSpPr>
        <p:spPr>
          <a:xfrm>
            <a:off x="6553200" y="6356350"/>
            <a:ext cx="2133600" cy="365125"/>
          </a:xfrm>
        </p:spPr>
        <p:txBody>
          <a:bodyPr/>
          <a:lstStyle/>
          <a:p>
            <a:fld id="{A2A41EC0-69FA-4860-B755-6E811E0BB15E}" type="slidenum">
              <a:rPr lang="de-DE" smtClean="0"/>
              <a:pPr/>
              <a:t>42</a:t>
            </a:fld>
            <a:endParaRPr lang="de-DE"/>
          </a:p>
        </p:txBody>
      </p:sp>
    </p:spTree>
    <p:extLst>
      <p:ext uri="{BB962C8B-B14F-4D97-AF65-F5344CB8AC3E}">
        <p14:creationId xmlns:p14="http://schemas.microsoft.com/office/powerpoint/2010/main" val="2335677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hlinkClick r:id="rId2" action="ppaction://hlinkfile"/>
              </a:rPr>
              <a:t>Lizenz</a:t>
            </a:r>
            <a:endParaRPr lang="de-DE" dirty="0"/>
          </a:p>
        </p:txBody>
      </p:sp>
      <p:sp>
        <p:nvSpPr>
          <p:cNvPr id="3" name="Inhaltsplatzhalter 2"/>
          <p:cNvSpPr>
            <a:spLocks noGrp="1"/>
          </p:cNvSpPr>
          <p:nvPr>
            <p:ph idx="1"/>
          </p:nvPr>
        </p:nvSpPr>
        <p:spPr>
          <a:xfrm>
            <a:off x="457200" y="3820319"/>
            <a:ext cx="8229600" cy="2305844"/>
          </a:xfrm>
        </p:spPr>
        <p:txBody>
          <a:bodyPr>
            <a:normAutofit fontScale="25000" lnSpcReduction="20000"/>
          </a:bodyPr>
          <a:lstStyle/>
          <a:p>
            <a:pPr marL="0" indent="0">
              <a:buNone/>
            </a:pPr>
            <a:r>
              <a:rPr lang="de-DE" b="1" dirty="0" smtClean="0"/>
              <a:t>Sie </a:t>
            </a:r>
            <a:r>
              <a:rPr lang="de-DE" b="1" dirty="0"/>
              <a:t>dürfen:</a:t>
            </a:r>
          </a:p>
          <a:p>
            <a:r>
              <a:rPr lang="de-DE" dirty="0"/>
              <a:t>das Werk bzw. den Inhalt vervielfältigen, verbreiten und öffentlich zugänglich machen</a:t>
            </a:r>
          </a:p>
          <a:p>
            <a:r>
              <a:rPr lang="de-DE" dirty="0"/>
              <a:t>Abwandlungen und Bearbeitungen des Werkes bzw. Inhaltes anfertigen</a:t>
            </a:r>
          </a:p>
          <a:p>
            <a:pPr marL="0" indent="0">
              <a:buNone/>
            </a:pPr>
            <a:endParaRPr lang="de-DE" b="1" dirty="0" smtClean="0"/>
          </a:p>
          <a:p>
            <a:pPr marL="0" indent="0">
              <a:buNone/>
            </a:pPr>
            <a:r>
              <a:rPr lang="de-DE" b="1" dirty="0" smtClean="0"/>
              <a:t>Zu </a:t>
            </a:r>
            <a:r>
              <a:rPr lang="de-DE" b="1" dirty="0"/>
              <a:t>den folgenden Bedingungen:</a:t>
            </a:r>
          </a:p>
          <a:p>
            <a:r>
              <a:rPr lang="de-DE" b="1" dirty="0"/>
              <a:t>Namensnennung</a:t>
            </a:r>
            <a:r>
              <a:rPr lang="de-DE" dirty="0"/>
              <a:t> — Sie müssen den Namen des Autors/Rechteinhabers in der von ihm festgelegten Weise nennen.</a:t>
            </a:r>
          </a:p>
          <a:p>
            <a:r>
              <a:rPr lang="de-DE" b="1" dirty="0"/>
              <a:t>Keine kommerzielle Nutzung</a:t>
            </a:r>
            <a:r>
              <a:rPr lang="de-DE" dirty="0"/>
              <a:t> — Dieses Werk bzw. dieser Inhalt darf nicht für kommerzielle Zwecke verwendet werden.</a:t>
            </a:r>
          </a:p>
          <a:p>
            <a:r>
              <a:rPr lang="de-DE" b="1" dirty="0"/>
              <a:t>Weitergabe unter gleichen Bedingungen</a:t>
            </a:r>
            <a:r>
              <a:rPr lang="de-DE" dirty="0"/>
              <a:t> — Wenn Sie das lizenzierte Werk bzw. den lizenzierten Inhalt bearbeiten oder in anderer Weise erkennbar als Grundlage für eigenes Schaffen verwenden, dürfen Sie die daraufhin neu entstandenen Werke bzw. Inhalte nur unter Verwendung von Lizenzbedingungen weitergeben, die mit denen dieses Lizenzvertrages identisch oder vergleichbar sind.</a:t>
            </a:r>
          </a:p>
          <a:p>
            <a:endParaRPr lang="de-DE" b="1" dirty="0" smtClean="0"/>
          </a:p>
          <a:p>
            <a:pPr marL="0" indent="0">
              <a:buNone/>
            </a:pPr>
            <a:r>
              <a:rPr lang="de-DE" b="1" dirty="0" smtClean="0"/>
              <a:t>Wobei </a:t>
            </a:r>
            <a:r>
              <a:rPr lang="de-DE" b="1" dirty="0"/>
              <a:t>gilt:</a:t>
            </a:r>
          </a:p>
          <a:p>
            <a:r>
              <a:rPr lang="de-DE" b="1" dirty="0"/>
              <a:t>Verzichtserklärung</a:t>
            </a:r>
            <a:r>
              <a:rPr lang="de-DE" dirty="0"/>
              <a:t> — Jede der vorgenannten Bedingungen kann </a:t>
            </a:r>
            <a:r>
              <a:rPr lang="de-DE" b="1" u="sng" dirty="0">
                <a:hlinkClick r:id="rId3"/>
              </a:rPr>
              <a:t>aufgehoben</a:t>
            </a:r>
            <a:r>
              <a:rPr lang="de-DE" dirty="0"/>
              <a:t> werden, sofern Sie die ausdrückliche Einwilligung des Rechteinhabers dazu erhalten.</a:t>
            </a:r>
          </a:p>
          <a:p>
            <a:r>
              <a:rPr lang="de-DE" b="1" dirty="0"/>
              <a:t>Public Domain (gemeinfreie oder nicht-</a:t>
            </a:r>
            <a:r>
              <a:rPr lang="de-DE" b="1" dirty="0" err="1"/>
              <a:t>schützbare</a:t>
            </a:r>
            <a:r>
              <a:rPr lang="de-DE" b="1" dirty="0"/>
              <a:t> Inhalte)</a:t>
            </a:r>
            <a:r>
              <a:rPr lang="de-DE" dirty="0"/>
              <a:t> — Soweit das Werk, der Inhalt oder irgendein Teil davon zur </a:t>
            </a:r>
            <a:r>
              <a:rPr lang="de-DE" b="1" u="sng" dirty="0">
                <a:hlinkClick r:id="rId4"/>
              </a:rPr>
              <a:t>Public Domain</a:t>
            </a:r>
            <a:r>
              <a:rPr lang="de-DE" dirty="0"/>
              <a:t> der jeweiligen Rechtsordnung gehört, wird dieser Status von der Lizenz in keiner Weise berührt.</a:t>
            </a:r>
          </a:p>
          <a:p>
            <a:r>
              <a:rPr lang="de-DE" b="1" dirty="0"/>
              <a:t>Sonstige Rechte</a:t>
            </a:r>
            <a:r>
              <a:rPr lang="de-DE" dirty="0"/>
              <a:t> — Die Lizenz hat keinerlei Einfluss auf die folgenden Rechte:</a:t>
            </a:r>
          </a:p>
          <a:p>
            <a:pPr lvl="1"/>
            <a:r>
              <a:rPr lang="de-DE" dirty="0"/>
              <a:t>Die Rechte, die jedermann wegen der Schranken des Urheberrechts oder aufgrund gesetzlicher Erlaubnisse zustehen (in einigen Ländern als grundsätzliche Doktrin des </a:t>
            </a:r>
            <a:r>
              <a:rPr lang="de-DE" b="1" u="sng" dirty="0">
                <a:hlinkClick r:id="rId5"/>
              </a:rPr>
              <a:t>fair </a:t>
            </a:r>
            <a:r>
              <a:rPr lang="de-DE" b="1" u="sng" dirty="0" err="1">
                <a:hlinkClick r:id="rId5"/>
              </a:rPr>
              <a:t>use</a:t>
            </a:r>
            <a:r>
              <a:rPr lang="de-DE" dirty="0"/>
              <a:t> etabliert);</a:t>
            </a:r>
          </a:p>
          <a:p>
            <a:pPr lvl="1"/>
            <a:r>
              <a:rPr lang="de-DE" dirty="0"/>
              <a:t>Das </a:t>
            </a:r>
            <a:r>
              <a:rPr lang="de-DE" b="1" u="sng" dirty="0">
                <a:hlinkClick r:id="rId6"/>
              </a:rPr>
              <a:t>Urheberpersönlichkeitsrecht</a:t>
            </a:r>
            <a:r>
              <a:rPr lang="de-DE" dirty="0"/>
              <a:t> des Rechteinhabers;</a:t>
            </a:r>
          </a:p>
          <a:p>
            <a:pPr lvl="1"/>
            <a:r>
              <a:rPr lang="de-DE" dirty="0"/>
              <a:t>Rechte anderer Personen, entweder am Lizenzgegenstand selber oder bezüglich seiner Verwendung, zum Beispiel für </a:t>
            </a:r>
            <a:r>
              <a:rPr lang="de-DE" b="1" u="sng" dirty="0">
                <a:hlinkClick r:id="rId7"/>
              </a:rPr>
              <a:t>Werbung</a:t>
            </a:r>
            <a:r>
              <a:rPr lang="de-DE" dirty="0"/>
              <a:t> oder Privatsphärenschutz.</a:t>
            </a:r>
          </a:p>
          <a:p>
            <a:pPr marL="0" indent="0">
              <a:buNone/>
            </a:pPr>
            <a:endParaRPr lang="de-DE" b="1" dirty="0" smtClean="0"/>
          </a:p>
          <a:p>
            <a:pPr marL="0" indent="0">
              <a:buNone/>
            </a:pPr>
            <a:r>
              <a:rPr lang="de-DE" b="1" dirty="0" smtClean="0"/>
              <a:t>Hinweis</a:t>
            </a:r>
            <a:r>
              <a:rPr lang="de-DE" dirty="0"/>
              <a:t> — Im Falle einer Verbreitung müssen Sie anderen alle Lizenzbedingungen mitteilen, die für dieses Werk gelten. Am einfachsten ist es, an entsprechender Stelle einen Link auf diese Seite </a:t>
            </a:r>
            <a:r>
              <a:rPr lang="de-DE" dirty="0" smtClean="0"/>
              <a:t>einzubinden. </a:t>
            </a:r>
            <a:r>
              <a:rPr lang="de-DE" dirty="0" smtClean="0">
                <a:hlinkClick r:id="rId3"/>
              </a:rPr>
              <a:t>http</a:t>
            </a:r>
            <a:r>
              <a:rPr lang="de-DE" dirty="0">
                <a:hlinkClick r:id="rId3"/>
              </a:rPr>
              <a:t>://creativecommons.org/licenses/by-nc-sa/3.0/deed.de</a:t>
            </a:r>
            <a:endParaRPr lang="de-DE" dirty="0"/>
          </a:p>
          <a:p>
            <a:endParaRPr lang="de-DE" dirty="0"/>
          </a:p>
        </p:txBody>
      </p:sp>
      <p:pic>
        <p:nvPicPr>
          <p:cNvPr id="1026" name="Picture 2">
            <a:hlinkClick r:id="rId2" action="ppaction://hlinkfile"/>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7250" y="1124744"/>
            <a:ext cx="7429500"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liennummernplatzhalter 4"/>
          <p:cNvSpPr>
            <a:spLocks noGrp="1"/>
          </p:cNvSpPr>
          <p:nvPr>
            <p:ph type="sldNum" sz="quarter" idx="12"/>
          </p:nvPr>
        </p:nvSpPr>
        <p:spPr>
          <a:xfrm>
            <a:off x="6553200" y="6356350"/>
            <a:ext cx="2133600" cy="365125"/>
          </a:xfrm>
        </p:spPr>
        <p:txBody>
          <a:bodyPr/>
          <a:lstStyle/>
          <a:p>
            <a:fld id="{A2A41EC0-69FA-4860-B755-6E811E0BB15E}" type="slidenum">
              <a:rPr lang="de-DE" smtClean="0"/>
              <a:pPr/>
              <a:t>43</a:t>
            </a:fld>
            <a:endParaRPr lang="de-DE"/>
          </a:p>
        </p:txBody>
      </p:sp>
    </p:spTree>
    <p:extLst>
      <p:ext uri="{BB962C8B-B14F-4D97-AF65-F5344CB8AC3E}">
        <p14:creationId xmlns:p14="http://schemas.microsoft.com/office/powerpoint/2010/main" val="3562898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normAutofit fontScale="90000"/>
          </a:bodyPr>
          <a:lstStyle/>
          <a:p>
            <a:pPr eaLnBrk="1" hangingPunct="1">
              <a:defRPr/>
            </a:pPr>
            <a:r>
              <a:rPr lang="de-DE" sz="4000" b="1" dirty="0" smtClean="0"/>
              <a:t>Was solltet Ihr nach dem heutigen Workshop kennen/können?</a:t>
            </a:r>
          </a:p>
        </p:txBody>
      </p:sp>
      <p:sp>
        <p:nvSpPr>
          <p:cNvPr id="18435" name="Rectangle 3"/>
          <p:cNvSpPr>
            <a:spLocks noGrp="1" noRot="1" noChangeArrowheads="1"/>
          </p:cNvSpPr>
          <p:nvPr>
            <p:ph sz="half" idx="1"/>
          </p:nvPr>
        </p:nvSpPr>
        <p:spPr>
          <a:xfrm>
            <a:off x="457200" y="1600200"/>
            <a:ext cx="4258816" cy="4525963"/>
          </a:xfrm>
        </p:spPr>
        <p:txBody>
          <a:bodyPr>
            <a:noAutofit/>
          </a:bodyPr>
          <a:lstStyle/>
          <a:p>
            <a:pPr eaLnBrk="1" hangingPunct="1">
              <a:lnSpc>
                <a:spcPct val="80000"/>
              </a:lnSpc>
              <a:defRPr/>
            </a:pPr>
            <a:r>
              <a:rPr lang="de-DE" b="1" dirty="0" smtClean="0"/>
              <a:t>Datenbanken</a:t>
            </a:r>
            <a:r>
              <a:rPr lang="de-DE" dirty="0" smtClean="0"/>
              <a:t> einrichten</a:t>
            </a:r>
          </a:p>
          <a:p>
            <a:pPr lvl="1" eaLnBrk="1" hangingPunct="1">
              <a:lnSpc>
                <a:spcPct val="80000"/>
              </a:lnSpc>
              <a:defRPr/>
            </a:pPr>
            <a:r>
              <a:rPr lang="de-DE" dirty="0" smtClean="0"/>
              <a:t>PQ laden / </a:t>
            </a:r>
            <a:r>
              <a:rPr lang="de-DE" dirty="0" err="1" smtClean="0"/>
              <a:t>Ignore</a:t>
            </a:r>
            <a:r>
              <a:rPr lang="de-DE" dirty="0" smtClean="0"/>
              <a:t>-Listen</a:t>
            </a:r>
          </a:p>
          <a:p>
            <a:pPr eaLnBrk="1" hangingPunct="1">
              <a:lnSpc>
                <a:spcPct val="80000"/>
              </a:lnSpc>
              <a:defRPr/>
            </a:pPr>
            <a:r>
              <a:rPr lang="de-DE" b="1" dirty="0" smtClean="0"/>
              <a:t>Wegpunkte</a:t>
            </a:r>
            <a:r>
              <a:rPr lang="de-DE" dirty="0" smtClean="0"/>
              <a:t> in GSAK verwalten</a:t>
            </a:r>
          </a:p>
          <a:p>
            <a:pPr lvl="1" eaLnBrk="1" hangingPunct="1">
              <a:lnSpc>
                <a:spcPct val="80000"/>
              </a:lnSpc>
              <a:defRPr/>
            </a:pPr>
            <a:r>
              <a:rPr lang="de-DE" dirty="0" smtClean="0"/>
              <a:t>Sortieren und filtern</a:t>
            </a:r>
          </a:p>
          <a:p>
            <a:pPr lvl="1" eaLnBrk="1" hangingPunct="1">
              <a:lnSpc>
                <a:spcPct val="80000"/>
              </a:lnSpc>
              <a:defRPr/>
            </a:pPr>
            <a:r>
              <a:rPr lang="de-DE" dirty="0" smtClean="0"/>
              <a:t>Wegpunkte modifizieren</a:t>
            </a:r>
          </a:p>
          <a:p>
            <a:pPr lvl="1" eaLnBrk="1" hangingPunct="1">
              <a:lnSpc>
                <a:spcPct val="80000"/>
              </a:lnSpc>
              <a:defRPr/>
            </a:pPr>
            <a:r>
              <a:rPr lang="de-DE" dirty="0" smtClean="0"/>
              <a:t>Korrigierte Koordinaten eingeben</a:t>
            </a:r>
          </a:p>
          <a:p>
            <a:pPr lvl="1" eaLnBrk="1" hangingPunct="1">
              <a:lnSpc>
                <a:spcPct val="80000"/>
              </a:lnSpc>
              <a:defRPr/>
            </a:pPr>
            <a:r>
              <a:rPr lang="de-DE" dirty="0" smtClean="0"/>
              <a:t>Unterwegpunkte nutzen</a:t>
            </a:r>
          </a:p>
          <a:p>
            <a:pPr lvl="1" eaLnBrk="1" hangingPunct="1">
              <a:lnSpc>
                <a:spcPct val="80000"/>
              </a:lnSpc>
              <a:defRPr/>
            </a:pPr>
            <a:r>
              <a:rPr lang="de-DE" dirty="0" smtClean="0"/>
              <a:t>Notizfelder nutzen</a:t>
            </a:r>
          </a:p>
        </p:txBody>
      </p:sp>
      <p:sp>
        <p:nvSpPr>
          <p:cNvPr id="3" name="Inhaltsplatzhalter 2"/>
          <p:cNvSpPr>
            <a:spLocks noGrp="1"/>
          </p:cNvSpPr>
          <p:nvPr>
            <p:ph sz="half" idx="2"/>
          </p:nvPr>
        </p:nvSpPr>
        <p:spPr/>
        <p:txBody>
          <a:bodyPr>
            <a:normAutofit/>
          </a:bodyPr>
          <a:lstStyle/>
          <a:p>
            <a:r>
              <a:rPr lang="de-DE" b="1" dirty="0"/>
              <a:t>Schnittstellen</a:t>
            </a:r>
            <a:r>
              <a:rPr lang="de-DE" dirty="0"/>
              <a:t> zu anderen Programmen / Geräten </a:t>
            </a:r>
            <a:r>
              <a:rPr lang="de-DE" dirty="0" smtClean="0"/>
              <a:t>bedienen</a:t>
            </a:r>
          </a:p>
          <a:p>
            <a:r>
              <a:rPr lang="de-DE" b="1" dirty="0" smtClean="0"/>
              <a:t>Makros</a:t>
            </a:r>
            <a:r>
              <a:rPr lang="de-DE" dirty="0" smtClean="0"/>
              <a:t> </a:t>
            </a:r>
            <a:r>
              <a:rPr lang="de-DE" dirty="0"/>
              <a:t>auswählen und installieren</a:t>
            </a:r>
          </a:p>
          <a:p>
            <a:r>
              <a:rPr lang="de-DE" dirty="0"/>
              <a:t>Eine </a:t>
            </a:r>
            <a:r>
              <a:rPr lang="de-DE" dirty="0" smtClean="0"/>
              <a:t>eigene </a:t>
            </a:r>
            <a:r>
              <a:rPr lang="de-DE" b="1" dirty="0" smtClean="0"/>
              <a:t>Fundstatistik</a:t>
            </a:r>
            <a:r>
              <a:rPr lang="de-DE" dirty="0" smtClean="0"/>
              <a:t> erstellen</a:t>
            </a:r>
            <a:endParaRPr lang="de-DE" dirty="0"/>
          </a:p>
        </p:txBody>
      </p:sp>
      <p:sp>
        <p:nvSpPr>
          <p:cNvPr id="4" name="Foliennummernplatzhalter 3"/>
          <p:cNvSpPr>
            <a:spLocks noGrp="1"/>
          </p:cNvSpPr>
          <p:nvPr>
            <p:ph type="sldNum" sz="quarter" idx="12"/>
          </p:nvPr>
        </p:nvSpPr>
        <p:spPr/>
        <p:txBody>
          <a:bodyPr/>
          <a:lstStyle/>
          <a:p>
            <a:fld id="{A2A41EC0-69FA-4860-B755-6E811E0BB15E}" type="slidenum">
              <a:rPr lang="de-DE" smtClean="0"/>
              <a:pPr/>
              <a:t>5</a:t>
            </a:fld>
            <a:endParaRPr lang="de-DE"/>
          </a:p>
        </p:txBody>
      </p:sp>
      <p:sp>
        <p:nvSpPr>
          <p:cNvPr id="2" name="Rechteck 1"/>
          <p:cNvSpPr/>
          <p:nvPr/>
        </p:nvSpPr>
        <p:spPr>
          <a:xfrm>
            <a:off x="899592" y="5840282"/>
            <a:ext cx="7344816" cy="690638"/>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lnSpc>
                <a:spcPct val="80000"/>
              </a:lnSpc>
              <a:defRPr/>
            </a:pPr>
            <a:r>
              <a:rPr lang="de-DE" sz="2400" b="1" dirty="0">
                <a:solidFill>
                  <a:schemeClr val="tx1"/>
                </a:solidFill>
              </a:rPr>
              <a:t>Nicht </a:t>
            </a:r>
            <a:r>
              <a:rPr lang="de-DE" sz="2400" b="1" dirty="0" smtClean="0">
                <a:solidFill>
                  <a:schemeClr val="tx1"/>
                </a:solidFill>
              </a:rPr>
              <a:t>verzweifeln! GSAK </a:t>
            </a:r>
            <a:r>
              <a:rPr lang="de-DE" sz="2400" b="1" dirty="0">
                <a:solidFill>
                  <a:schemeClr val="tx1"/>
                </a:solidFill>
              </a:rPr>
              <a:t>ist eine </a:t>
            </a:r>
            <a:r>
              <a:rPr lang="de-DE" sz="2400" b="1" dirty="0" smtClean="0">
                <a:solidFill>
                  <a:schemeClr val="tx1"/>
                </a:solidFill>
              </a:rPr>
              <a:t>Profisoftware, </a:t>
            </a:r>
            <a:r>
              <a:rPr lang="de-DE" sz="2400" b="1" dirty="0">
                <a:solidFill>
                  <a:schemeClr val="tx1"/>
                </a:solidFill>
              </a:rPr>
              <a:t>bei der sich alles konfigurieren lässt – aber nur ein Teil ist nötig.</a:t>
            </a:r>
          </a:p>
        </p:txBody>
      </p:sp>
    </p:spTree>
    <p:extLst>
      <p:ext uri="{BB962C8B-B14F-4D97-AF65-F5344CB8AC3E}">
        <p14:creationId xmlns:p14="http://schemas.microsoft.com/office/powerpoint/2010/main" val="4173183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a:spLocks/>
          </p:cNvSpPr>
          <p:nvPr/>
        </p:nvSpPr>
        <p:spPr>
          <a:xfrm>
            <a:off x="755576" y="1398825"/>
            <a:ext cx="7848872" cy="936104"/>
          </a:xfrm>
          <a:prstGeom prst="rect">
            <a:avLst/>
          </a:prstGeom>
        </p:spPr>
        <p:style>
          <a:lnRef idx="0">
            <a:schemeClr val="accent2"/>
          </a:lnRef>
          <a:fillRef idx="3">
            <a:schemeClr val="accent2"/>
          </a:fillRef>
          <a:effectRef idx="3">
            <a:schemeClr val="accent2"/>
          </a:effectRef>
          <a:fontRef idx="minor">
            <a:schemeClr val="lt1"/>
          </a:fontRef>
        </p:style>
        <p:txBody>
          <a:bodyPr wrap="square">
            <a:noAutofit/>
          </a:bodyPr>
          <a:lstStyle/>
          <a:p>
            <a:pPr algn="ctr">
              <a:lnSpc>
                <a:spcPct val="80000"/>
              </a:lnSpc>
              <a:defRPr/>
            </a:pPr>
            <a:r>
              <a:rPr lang="de-DE" sz="2400" b="1" dirty="0" smtClean="0">
                <a:solidFill>
                  <a:schemeClr val="bg1"/>
                </a:solidFill>
              </a:rPr>
              <a:t> </a:t>
            </a:r>
            <a:endParaRPr lang="de-DE" sz="2400" b="1" dirty="0">
              <a:solidFill>
                <a:schemeClr val="bg1"/>
              </a:solidFill>
            </a:endParaRPr>
          </a:p>
        </p:txBody>
      </p:sp>
      <p:sp>
        <p:nvSpPr>
          <p:cNvPr id="16386" name="Rectangle 2"/>
          <p:cNvSpPr>
            <a:spLocks noGrp="1" noRot="1" noChangeArrowheads="1"/>
          </p:cNvSpPr>
          <p:nvPr>
            <p:ph type="title"/>
          </p:nvPr>
        </p:nvSpPr>
        <p:spPr/>
        <p:txBody>
          <a:bodyPr/>
          <a:lstStyle/>
          <a:p>
            <a:pPr>
              <a:defRPr/>
            </a:pPr>
            <a:r>
              <a:rPr lang="de-DE" sz="4000" dirty="0">
                <a:solidFill>
                  <a:schemeClr val="bg1">
                    <a:lumMod val="75000"/>
                  </a:schemeClr>
                </a:solidFill>
              </a:rPr>
              <a:t>GSAK für Einsteiger</a:t>
            </a:r>
            <a:endParaRPr lang="de-DE" sz="4000" dirty="0" smtClean="0">
              <a:solidFill>
                <a:schemeClr val="bg1">
                  <a:lumMod val="75000"/>
                </a:schemeClr>
              </a:solidFill>
            </a:endParaRPr>
          </a:p>
        </p:txBody>
      </p:sp>
      <p:sp>
        <p:nvSpPr>
          <p:cNvPr id="2" name="Textplatzhalter 1"/>
          <p:cNvSpPr>
            <a:spLocks noGrp="1"/>
          </p:cNvSpPr>
          <p:nvPr>
            <p:ph type="body" idx="1"/>
          </p:nvPr>
        </p:nvSpPr>
        <p:spPr>
          <a:xfrm>
            <a:off x="722313" y="1412777"/>
            <a:ext cx="7772400" cy="2994124"/>
          </a:xfrm>
        </p:spPr>
        <p:txBody>
          <a:bodyPr>
            <a:noAutofit/>
          </a:bodyPr>
          <a:lstStyle/>
          <a:p>
            <a:pPr marL="457200" indent="-457200">
              <a:buFont typeface="+mj-lt"/>
              <a:buAutoNum type="arabicPeriod"/>
            </a:pPr>
            <a:r>
              <a:rPr lang="de-DE" sz="2800" b="1" dirty="0">
                <a:solidFill>
                  <a:schemeClr val="tx1">
                    <a:lumMod val="85000"/>
                    <a:lumOff val="15000"/>
                  </a:schemeClr>
                </a:solidFill>
              </a:rPr>
              <a:t>Installation und Basiskonfiguration – </a:t>
            </a:r>
            <a:r>
              <a:rPr lang="de-DE" sz="2800" b="1" dirty="0" smtClean="0">
                <a:solidFill>
                  <a:schemeClr val="tx1">
                    <a:lumMod val="85000"/>
                    <a:lumOff val="15000"/>
                  </a:schemeClr>
                </a:solidFill>
              </a:rPr>
              <a:t/>
            </a:r>
            <a:br>
              <a:rPr lang="de-DE" sz="2800" b="1" dirty="0" smtClean="0">
                <a:solidFill>
                  <a:schemeClr val="tx1">
                    <a:lumMod val="85000"/>
                    <a:lumOff val="15000"/>
                  </a:schemeClr>
                </a:solidFill>
              </a:rPr>
            </a:br>
            <a:r>
              <a:rPr lang="de-DE" sz="2800" b="1" dirty="0" smtClean="0">
                <a:solidFill>
                  <a:schemeClr val="tx1">
                    <a:lumMod val="85000"/>
                    <a:lumOff val="15000"/>
                  </a:schemeClr>
                </a:solidFill>
              </a:rPr>
              <a:t>einfach </a:t>
            </a:r>
            <a:r>
              <a:rPr lang="de-DE" sz="2800" b="1" dirty="0">
                <a:solidFill>
                  <a:schemeClr val="tx1">
                    <a:lumMod val="85000"/>
                    <a:lumOff val="15000"/>
                  </a:schemeClr>
                </a:solidFill>
              </a:rPr>
              <a:t>mal anfangen!</a:t>
            </a:r>
          </a:p>
          <a:p>
            <a:pPr marL="457200" indent="-457200">
              <a:buFont typeface="+mj-lt"/>
              <a:buAutoNum type="arabicPeriod"/>
            </a:pPr>
            <a:r>
              <a:rPr lang="de-DE" b="1" dirty="0">
                <a:solidFill>
                  <a:schemeClr val="bg1"/>
                </a:solidFill>
              </a:rPr>
              <a:t>Vom Cache zur Datenbank – Einrichtung einer Datenbank und grundlegende Funktionen der Cacheverwaltung</a:t>
            </a:r>
          </a:p>
          <a:p>
            <a:pPr marL="457200" indent="-457200">
              <a:buFont typeface="+mj-lt"/>
              <a:buAutoNum type="arabicPeriod"/>
            </a:pPr>
            <a:r>
              <a:rPr lang="de-DE" b="1" dirty="0">
                <a:solidFill>
                  <a:schemeClr val="bg1"/>
                </a:solidFill>
              </a:rPr>
              <a:t>Sortieren, Filtern, Suchen – von der Datenbank zur Tourenplanung</a:t>
            </a:r>
          </a:p>
          <a:p>
            <a:pPr marL="457200" indent="-457200">
              <a:buFont typeface="+mj-lt"/>
              <a:buAutoNum type="arabicPeriod"/>
            </a:pPr>
            <a:r>
              <a:rPr lang="de-DE" b="1" dirty="0">
                <a:solidFill>
                  <a:schemeClr val="bg1"/>
                </a:solidFill>
              </a:rPr>
              <a:t>Vom Computer aufs </a:t>
            </a:r>
            <a:r>
              <a:rPr lang="de-DE" b="1" dirty="0" err="1">
                <a:solidFill>
                  <a:schemeClr val="bg1"/>
                </a:solidFill>
              </a:rPr>
              <a:t>GPSr</a:t>
            </a:r>
            <a:r>
              <a:rPr lang="de-DE" b="1" dirty="0">
                <a:solidFill>
                  <a:schemeClr val="bg1"/>
                </a:solidFill>
              </a:rPr>
              <a:t> – eingebaute Lösungen und externe Makros</a:t>
            </a:r>
          </a:p>
          <a:p>
            <a:pPr marL="457200" indent="-457200">
              <a:buFont typeface="+mj-lt"/>
              <a:buAutoNum type="arabicPeriod"/>
            </a:pPr>
            <a:r>
              <a:rPr lang="de-DE" b="1" dirty="0">
                <a:solidFill>
                  <a:schemeClr val="bg1"/>
                </a:solidFill>
              </a:rPr>
              <a:t>Vom </a:t>
            </a:r>
            <a:r>
              <a:rPr lang="de-DE" b="1" dirty="0" err="1">
                <a:solidFill>
                  <a:schemeClr val="bg1"/>
                </a:solidFill>
              </a:rPr>
              <a:t>GPSr</a:t>
            </a:r>
            <a:r>
              <a:rPr lang="de-DE" b="1" dirty="0">
                <a:solidFill>
                  <a:schemeClr val="bg1"/>
                </a:solidFill>
              </a:rPr>
              <a:t> zurück in die Datenbank – Funde verwalten und </a:t>
            </a:r>
            <a:r>
              <a:rPr lang="de-DE" b="1" dirty="0" smtClean="0">
                <a:solidFill>
                  <a:schemeClr val="bg1"/>
                </a:solidFill>
              </a:rPr>
              <a:t>loggen</a:t>
            </a:r>
            <a:endParaRPr lang="de-DE" b="1" dirty="0">
              <a:solidFill>
                <a:schemeClr val="bg1"/>
              </a:solidFill>
            </a:endParaRPr>
          </a:p>
        </p:txBody>
      </p:sp>
      <p:sp>
        <p:nvSpPr>
          <p:cNvPr id="4" name="Foliennummernplatzhalter 3"/>
          <p:cNvSpPr>
            <a:spLocks noGrp="1"/>
          </p:cNvSpPr>
          <p:nvPr>
            <p:ph type="sldNum" sz="quarter" idx="12"/>
          </p:nvPr>
        </p:nvSpPr>
        <p:spPr/>
        <p:txBody>
          <a:bodyPr/>
          <a:lstStyle/>
          <a:p>
            <a:fld id="{A2A41EC0-69FA-4860-B755-6E811E0BB15E}" type="slidenum">
              <a:rPr lang="de-DE" smtClean="0"/>
              <a:pPr/>
              <a:t>6</a:t>
            </a:fld>
            <a:endParaRPr lang="de-DE"/>
          </a:p>
        </p:txBody>
      </p:sp>
    </p:spTree>
    <p:extLst>
      <p:ext uri="{BB962C8B-B14F-4D97-AF65-F5344CB8AC3E}">
        <p14:creationId xmlns:p14="http://schemas.microsoft.com/office/powerpoint/2010/main" val="457807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pPr eaLnBrk="1" hangingPunct="1">
              <a:defRPr/>
            </a:pPr>
            <a:r>
              <a:rPr lang="de-DE" smtClean="0"/>
              <a:t>Installation</a:t>
            </a:r>
          </a:p>
        </p:txBody>
      </p:sp>
      <p:sp>
        <p:nvSpPr>
          <p:cNvPr id="19459" name="Rectangle 3"/>
          <p:cNvSpPr>
            <a:spLocks noGrp="1" noRot="1" noChangeArrowheads="1"/>
          </p:cNvSpPr>
          <p:nvPr>
            <p:ph type="body" idx="1"/>
          </p:nvPr>
        </p:nvSpPr>
        <p:spPr>
          <a:xfrm>
            <a:off x="457200" y="1600200"/>
            <a:ext cx="8293842" cy="5257800"/>
          </a:xfrm>
        </p:spPr>
        <p:txBody>
          <a:bodyPr>
            <a:normAutofit/>
          </a:bodyPr>
          <a:lstStyle/>
          <a:p>
            <a:pPr marL="609600" indent="-609600" eaLnBrk="1" hangingPunct="1">
              <a:lnSpc>
                <a:spcPct val="90000"/>
              </a:lnSpc>
              <a:buFont typeface="Arial" charset="0"/>
              <a:buAutoNum type="arabicPeriod"/>
              <a:defRPr/>
            </a:pPr>
            <a:r>
              <a:rPr lang="de-DE" sz="2400" dirty="0" smtClean="0"/>
              <a:t>GSAK von </a:t>
            </a:r>
            <a:r>
              <a:rPr lang="de-DE" sz="2400" dirty="0" smtClean="0">
                <a:hlinkClick r:id="rId3"/>
              </a:rPr>
              <a:t>http://GSAK.net/</a:t>
            </a:r>
            <a:r>
              <a:rPr lang="de-DE" sz="2400" dirty="0" smtClean="0"/>
              <a:t> herunterladen</a:t>
            </a:r>
            <a:br>
              <a:rPr lang="de-DE" sz="2400" dirty="0" smtClean="0"/>
            </a:br>
            <a:r>
              <a:rPr lang="de-DE" sz="2400" dirty="0" smtClean="0"/>
              <a:t>und installieren.</a:t>
            </a:r>
          </a:p>
          <a:p>
            <a:pPr marL="609600" indent="-609600" eaLnBrk="1" hangingPunct="1">
              <a:lnSpc>
                <a:spcPct val="90000"/>
              </a:lnSpc>
              <a:buFont typeface="Arial" charset="0"/>
              <a:buAutoNum type="arabicPeriod"/>
              <a:defRPr/>
            </a:pPr>
            <a:r>
              <a:rPr lang="de-DE" sz="2400" dirty="0" smtClean="0"/>
              <a:t>GSAK fragt nach der </a:t>
            </a:r>
            <a:r>
              <a:rPr lang="de-DE" sz="2400" dirty="0" err="1" smtClean="0"/>
              <a:t>Owner</a:t>
            </a:r>
            <a:r>
              <a:rPr lang="de-DE" sz="2400" dirty="0" smtClean="0"/>
              <a:t>-ID </a:t>
            </a:r>
            <a:br>
              <a:rPr lang="de-DE" sz="2400" dirty="0" smtClean="0"/>
            </a:br>
            <a:r>
              <a:rPr lang="de-DE" sz="2400" dirty="0" smtClean="0">
                <a:sym typeface="Wingdings" pitchFamily="2" charset="2"/>
              </a:rPr>
              <a:t> </a:t>
            </a:r>
            <a:r>
              <a:rPr lang="de-DE" sz="2400" dirty="0" smtClean="0"/>
              <a:t>Member-ID auf GC-Webseite</a:t>
            </a:r>
            <a:br>
              <a:rPr lang="de-DE" sz="2400" dirty="0" smtClean="0"/>
            </a:br>
            <a:r>
              <a:rPr lang="de-DE" sz="2400" dirty="0" smtClean="0">
                <a:hlinkClick r:id="rId4"/>
              </a:rPr>
              <a:t>http://geocaching.com/account/</a:t>
            </a:r>
            <a:endParaRPr lang="de-DE" sz="2400" dirty="0" smtClean="0"/>
          </a:p>
          <a:p>
            <a:pPr marL="609600" indent="-609600" eaLnBrk="1" hangingPunct="1">
              <a:lnSpc>
                <a:spcPct val="90000"/>
              </a:lnSpc>
              <a:buFont typeface="Arial" charset="0"/>
              <a:buAutoNum type="arabicPeriod"/>
              <a:defRPr/>
            </a:pPr>
            <a:r>
              <a:rPr lang="de-DE" sz="2400" dirty="0" smtClean="0"/>
              <a:t>ggf. Kurzanleitung herunterladen </a:t>
            </a:r>
            <a:br>
              <a:rPr lang="de-DE" sz="2400" dirty="0" smtClean="0"/>
            </a:br>
            <a:r>
              <a:rPr lang="de-DE" sz="2400" dirty="0" smtClean="0">
                <a:sym typeface="Wingdings" pitchFamily="2" charset="2"/>
              </a:rPr>
              <a:t></a:t>
            </a:r>
            <a:r>
              <a:rPr lang="de-DE" sz="2400" dirty="0" smtClean="0"/>
              <a:t> </a:t>
            </a:r>
            <a:r>
              <a:rPr lang="de-DE" sz="2400" dirty="0" smtClean="0">
                <a:hlinkClick r:id="rId5"/>
              </a:rPr>
              <a:t>http://GSAK.net/GSAK101_German.doc</a:t>
            </a:r>
            <a:endParaRPr lang="de-DE" sz="2400" dirty="0" smtClean="0"/>
          </a:p>
          <a:p>
            <a:pPr marL="609600" indent="-609600" eaLnBrk="1" hangingPunct="1">
              <a:lnSpc>
                <a:spcPct val="90000"/>
              </a:lnSpc>
              <a:buFont typeface="Arial" charset="0"/>
              <a:buAutoNum type="arabicPeriod"/>
              <a:defRPr/>
            </a:pPr>
            <a:r>
              <a:rPr lang="de-DE" sz="2400" dirty="0" smtClean="0"/>
              <a:t>Aktualisierung über „Extras </a:t>
            </a:r>
            <a:r>
              <a:rPr lang="de-DE" sz="2400" dirty="0" smtClean="0">
                <a:sym typeface="Wingdings" pitchFamily="2" charset="2"/>
              </a:rPr>
              <a:t> Neue Version…“  oder </a:t>
            </a:r>
            <a:br>
              <a:rPr lang="de-DE" sz="2400" dirty="0" smtClean="0">
                <a:sym typeface="Wingdings" pitchFamily="2" charset="2"/>
              </a:rPr>
            </a:br>
            <a:r>
              <a:rPr lang="de-DE" sz="2400" dirty="0" err="1" smtClean="0">
                <a:sym typeface="Wingdings" pitchFamily="2" charset="2"/>
              </a:rPr>
              <a:t>Ctrl+A</a:t>
            </a:r>
            <a:r>
              <a:rPr lang="de-DE" sz="2400" dirty="0" smtClean="0">
                <a:sym typeface="Wingdings" pitchFamily="2" charset="2"/>
              </a:rPr>
              <a:t>  Erweitert  Versionsprüfung</a:t>
            </a:r>
          </a:p>
          <a:p>
            <a:pPr marL="609600" indent="-609600" eaLnBrk="1" hangingPunct="1">
              <a:lnSpc>
                <a:spcPct val="90000"/>
              </a:lnSpc>
              <a:buFont typeface="Arial" charset="0"/>
              <a:buAutoNum type="arabicPeriod"/>
              <a:defRPr/>
            </a:pPr>
            <a:r>
              <a:rPr lang="de-DE" sz="2400" dirty="0" smtClean="0">
                <a:sym typeface="Wingdings" pitchFamily="2" charset="2"/>
              </a:rPr>
              <a:t>GSAK ist </a:t>
            </a:r>
            <a:r>
              <a:rPr lang="de-DE" sz="2400" i="1" dirty="0" smtClean="0">
                <a:sym typeface="Wingdings" pitchFamily="2" charset="2"/>
              </a:rPr>
              <a:t>nicht</a:t>
            </a:r>
            <a:r>
              <a:rPr lang="de-DE" sz="2400" dirty="0">
                <a:sym typeface="Wingdings" pitchFamily="2" charset="2"/>
              </a:rPr>
              <a:t> </a:t>
            </a:r>
            <a:r>
              <a:rPr lang="de-DE" sz="2400" dirty="0" smtClean="0">
                <a:sym typeface="Wingdings" pitchFamily="2" charset="2"/>
              </a:rPr>
              <a:t>kostenpflichtig, hat aber einen „Nag-Screen“.</a:t>
            </a:r>
            <a:endParaRPr lang="de-DE" sz="2400" dirty="0" smtClean="0"/>
          </a:p>
        </p:txBody>
      </p:sp>
      <p:grpSp>
        <p:nvGrpSpPr>
          <p:cNvPr id="4" name="Gruppieren 3"/>
          <p:cNvGrpSpPr/>
          <p:nvPr/>
        </p:nvGrpSpPr>
        <p:grpSpPr>
          <a:xfrm>
            <a:off x="6444208" y="1196752"/>
            <a:ext cx="2699792" cy="1872208"/>
            <a:chOff x="6444208" y="1196752"/>
            <a:chExt cx="2699792" cy="1872208"/>
          </a:xfrm>
        </p:grpSpPr>
        <p:sp>
          <p:nvSpPr>
            <p:cNvPr id="9" name="Rechteck 8"/>
            <p:cNvSpPr/>
            <p:nvPr/>
          </p:nvSpPr>
          <p:spPr>
            <a:xfrm>
              <a:off x="6444208" y="1196752"/>
              <a:ext cx="2699792" cy="1872208"/>
            </a:xfrm>
            <a:prstGeom prst="rect">
              <a:avLst/>
            </a:prstGeom>
            <a:solidFill>
              <a:schemeClr val="tx1">
                <a:lumMod val="75000"/>
                <a:lumOff val="25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a:lnSpc>
                  <a:spcPct val="80000"/>
                </a:lnSpc>
                <a:defRPr/>
              </a:pPr>
              <a:endParaRPr lang="de-DE" sz="2400" b="1" dirty="0">
                <a:solidFill>
                  <a:schemeClr val="tx1"/>
                </a:solidFill>
              </a:endParaRPr>
            </a:p>
          </p:txBody>
        </p:sp>
        <p:grpSp>
          <p:nvGrpSpPr>
            <p:cNvPr id="2" name="Gruppieren 1"/>
            <p:cNvGrpSpPr/>
            <p:nvPr/>
          </p:nvGrpSpPr>
          <p:grpSpPr>
            <a:xfrm>
              <a:off x="6588224" y="1340769"/>
              <a:ext cx="2491253" cy="1512168"/>
              <a:chOff x="6452173" y="2060575"/>
              <a:chExt cx="2232025" cy="1022350"/>
            </a:xfrm>
          </p:grpSpPr>
          <p:pic>
            <p:nvPicPr>
              <p:cNvPr id="614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7050" y="2060575"/>
                <a:ext cx="1512888" cy="1022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9" name="Oval 7"/>
              <p:cNvSpPr>
                <a:spLocks noChangeArrowheads="1"/>
              </p:cNvSpPr>
              <p:nvPr/>
            </p:nvSpPr>
            <p:spPr bwMode="auto">
              <a:xfrm>
                <a:off x="6452173" y="2636838"/>
                <a:ext cx="2232025" cy="287337"/>
              </a:xfrm>
              <a:prstGeom prst="ellipse">
                <a:avLst/>
              </a:prstGeom>
              <a:noFill/>
              <a:ln w="19050">
                <a:solidFill>
                  <a:srgbClr val="92D050"/>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sp>
        <p:nvSpPr>
          <p:cNvPr id="3" name="Foliennummernplatzhalter 2"/>
          <p:cNvSpPr>
            <a:spLocks noGrp="1"/>
          </p:cNvSpPr>
          <p:nvPr>
            <p:ph type="sldNum" sz="quarter" idx="12"/>
          </p:nvPr>
        </p:nvSpPr>
        <p:spPr>
          <a:xfrm>
            <a:off x="6553200" y="6356350"/>
            <a:ext cx="2133600" cy="365125"/>
          </a:xfrm>
        </p:spPr>
        <p:txBody>
          <a:bodyPr/>
          <a:lstStyle/>
          <a:p>
            <a:fld id="{A2A41EC0-69FA-4860-B755-6E811E0BB15E}" type="slidenum">
              <a:rPr lang="de-DE" smtClean="0"/>
              <a:pPr/>
              <a:t>7</a:t>
            </a:fld>
            <a:endParaRPr lang="de-DE"/>
          </a:p>
        </p:txBody>
      </p:sp>
      <p:sp>
        <p:nvSpPr>
          <p:cNvPr id="8" name="Rechteck 7"/>
          <p:cNvSpPr/>
          <p:nvPr/>
        </p:nvSpPr>
        <p:spPr>
          <a:xfrm>
            <a:off x="899592" y="5589240"/>
            <a:ext cx="7344816" cy="986104"/>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lnSpc>
                <a:spcPct val="80000"/>
              </a:lnSpc>
              <a:defRPr/>
            </a:pPr>
            <a:r>
              <a:rPr lang="de-DE" sz="2400" b="1" dirty="0" smtClean="0">
                <a:solidFill>
                  <a:schemeClr val="tx1"/>
                </a:solidFill>
              </a:rPr>
              <a:t>Mehr Spaß </a:t>
            </a:r>
            <a:r>
              <a:rPr lang="de-DE" sz="2400" b="1" dirty="0">
                <a:solidFill>
                  <a:schemeClr val="tx1"/>
                </a:solidFill>
              </a:rPr>
              <a:t>(und eine </a:t>
            </a:r>
            <a:r>
              <a:rPr lang="de-DE" sz="2400" b="1" dirty="0" smtClean="0">
                <a:solidFill>
                  <a:schemeClr val="tx1"/>
                </a:solidFill>
              </a:rPr>
              <a:t>bessere Datengrundlage</a:t>
            </a:r>
            <a:r>
              <a:rPr lang="de-DE" sz="2400" b="1" dirty="0">
                <a:solidFill>
                  <a:schemeClr val="tx1"/>
                </a:solidFill>
              </a:rPr>
              <a:t>) hat man mit einer GC-Premiummitgliedschaft, </a:t>
            </a:r>
            <a:r>
              <a:rPr lang="de-DE" sz="2400" b="1" dirty="0" smtClean="0">
                <a:solidFill>
                  <a:schemeClr val="tx1"/>
                </a:solidFill>
              </a:rPr>
              <a:t>denn damit </a:t>
            </a:r>
            <a:r>
              <a:rPr lang="de-DE" sz="2400" b="1" dirty="0">
                <a:solidFill>
                  <a:schemeClr val="tx1"/>
                </a:solidFill>
              </a:rPr>
              <a:t>kann man </a:t>
            </a:r>
            <a:r>
              <a:rPr lang="de-DE" sz="2400" b="1" dirty="0" smtClean="0">
                <a:solidFill>
                  <a:schemeClr val="tx1"/>
                </a:solidFill>
              </a:rPr>
              <a:t>„</a:t>
            </a:r>
            <a:r>
              <a:rPr lang="de-DE" sz="2400" b="1" dirty="0">
                <a:solidFill>
                  <a:schemeClr val="tx1"/>
                </a:solidFill>
              </a:rPr>
              <a:t>Pocket </a:t>
            </a:r>
            <a:r>
              <a:rPr lang="de-DE" sz="2400" b="1" dirty="0" err="1">
                <a:solidFill>
                  <a:schemeClr val="tx1"/>
                </a:solidFill>
              </a:rPr>
              <a:t>Queries</a:t>
            </a:r>
            <a:r>
              <a:rPr lang="de-DE" sz="2400" b="1" dirty="0">
                <a:solidFill>
                  <a:schemeClr val="tx1"/>
                </a:solidFill>
              </a:rPr>
              <a:t>“ (PQ) erzeugen.</a:t>
            </a:r>
          </a:p>
        </p:txBody>
      </p:sp>
    </p:spTree>
    <p:extLst>
      <p:ext uri="{BB962C8B-B14F-4D97-AF65-F5344CB8AC3E}">
        <p14:creationId xmlns:p14="http://schemas.microsoft.com/office/powerpoint/2010/main" val="26932853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a:spLocks/>
          </p:cNvSpPr>
          <p:nvPr/>
        </p:nvSpPr>
        <p:spPr>
          <a:xfrm>
            <a:off x="683568" y="1700808"/>
            <a:ext cx="7848872" cy="1296144"/>
          </a:xfrm>
          <a:prstGeom prst="rect">
            <a:avLst/>
          </a:prstGeom>
        </p:spPr>
        <p:style>
          <a:lnRef idx="0">
            <a:schemeClr val="accent2"/>
          </a:lnRef>
          <a:fillRef idx="3">
            <a:schemeClr val="accent2"/>
          </a:fillRef>
          <a:effectRef idx="3">
            <a:schemeClr val="accent2"/>
          </a:effectRef>
          <a:fontRef idx="minor">
            <a:schemeClr val="lt1"/>
          </a:fontRef>
        </p:style>
        <p:txBody>
          <a:bodyPr wrap="square">
            <a:noAutofit/>
          </a:bodyPr>
          <a:lstStyle/>
          <a:p>
            <a:pPr algn="ctr">
              <a:lnSpc>
                <a:spcPct val="80000"/>
              </a:lnSpc>
              <a:defRPr/>
            </a:pPr>
            <a:r>
              <a:rPr lang="de-DE" sz="2400" b="1" dirty="0" smtClean="0">
                <a:solidFill>
                  <a:schemeClr val="bg1"/>
                </a:solidFill>
              </a:rPr>
              <a:t> </a:t>
            </a:r>
            <a:endParaRPr lang="de-DE" sz="2400" b="1" dirty="0">
              <a:solidFill>
                <a:schemeClr val="bg1"/>
              </a:solidFill>
            </a:endParaRPr>
          </a:p>
        </p:txBody>
      </p:sp>
      <p:sp>
        <p:nvSpPr>
          <p:cNvPr id="16386" name="Rectangle 2"/>
          <p:cNvSpPr>
            <a:spLocks noGrp="1" noRot="1" noChangeArrowheads="1"/>
          </p:cNvSpPr>
          <p:nvPr>
            <p:ph type="title"/>
          </p:nvPr>
        </p:nvSpPr>
        <p:spPr/>
        <p:txBody>
          <a:bodyPr vert="horz" lIns="91440" tIns="45720" rIns="91440" bIns="45720" rtlCol="0" anchor="t">
            <a:normAutofit/>
          </a:bodyPr>
          <a:lstStyle/>
          <a:p>
            <a:r>
              <a:rPr lang="de-DE" dirty="0">
                <a:solidFill>
                  <a:schemeClr val="bg1">
                    <a:lumMod val="75000"/>
                  </a:schemeClr>
                </a:solidFill>
              </a:rPr>
              <a:t>GSAK für Einsteiger</a:t>
            </a:r>
          </a:p>
        </p:txBody>
      </p:sp>
      <p:sp>
        <p:nvSpPr>
          <p:cNvPr id="2" name="Textplatzhalter 1"/>
          <p:cNvSpPr>
            <a:spLocks noGrp="1"/>
          </p:cNvSpPr>
          <p:nvPr>
            <p:ph type="body" idx="1"/>
          </p:nvPr>
        </p:nvSpPr>
        <p:spPr>
          <a:xfrm>
            <a:off x="722313" y="1412777"/>
            <a:ext cx="7772400" cy="2994124"/>
          </a:xfrm>
        </p:spPr>
        <p:txBody>
          <a:bodyPr>
            <a:noAutofit/>
          </a:bodyPr>
          <a:lstStyle/>
          <a:p>
            <a:pPr marL="457200" indent="-457200">
              <a:buFont typeface="+mj-lt"/>
              <a:buAutoNum type="arabicPeriod"/>
            </a:pPr>
            <a:r>
              <a:rPr lang="de-DE" b="1" dirty="0">
                <a:solidFill>
                  <a:schemeClr val="bg1"/>
                </a:solidFill>
              </a:rPr>
              <a:t>Installation und Basiskonfiguration – einfach mal anfangen!</a:t>
            </a:r>
          </a:p>
          <a:p>
            <a:pPr marL="457200" indent="-457200">
              <a:buFont typeface="+mj-lt"/>
              <a:buAutoNum type="arabicPeriod"/>
            </a:pPr>
            <a:r>
              <a:rPr lang="de-DE" sz="2800" b="1" dirty="0">
                <a:solidFill>
                  <a:schemeClr val="tx1">
                    <a:lumMod val="85000"/>
                    <a:lumOff val="15000"/>
                  </a:schemeClr>
                </a:solidFill>
              </a:rPr>
              <a:t>Vom Cache zur Datenbank – </a:t>
            </a:r>
            <a:r>
              <a:rPr lang="de-DE" sz="2800" b="1" dirty="0" smtClean="0">
                <a:solidFill>
                  <a:schemeClr val="tx1">
                    <a:lumMod val="85000"/>
                    <a:lumOff val="15000"/>
                  </a:schemeClr>
                </a:solidFill>
              </a:rPr>
              <a:t/>
            </a:r>
            <a:br>
              <a:rPr lang="de-DE" sz="2800" b="1" dirty="0" smtClean="0">
                <a:solidFill>
                  <a:schemeClr val="tx1">
                    <a:lumMod val="85000"/>
                    <a:lumOff val="15000"/>
                  </a:schemeClr>
                </a:solidFill>
              </a:rPr>
            </a:br>
            <a:r>
              <a:rPr lang="de-DE" sz="2800" b="1" dirty="0" smtClean="0">
                <a:solidFill>
                  <a:schemeClr val="tx1">
                    <a:lumMod val="85000"/>
                    <a:lumOff val="15000"/>
                  </a:schemeClr>
                </a:solidFill>
              </a:rPr>
              <a:t>Einrichtung </a:t>
            </a:r>
            <a:r>
              <a:rPr lang="de-DE" sz="2800" b="1" dirty="0">
                <a:solidFill>
                  <a:schemeClr val="tx1">
                    <a:lumMod val="85000"/>
                    <a:lumOff val="15000"/>
                  </a:schemeClr>
                </a:solidFill>
              </a:rPr>
              <a:t>einer Datenbank und grundlegende Funktionen der Cacheverwaltung</a:t>
            </a:r>
          </a:p>
          <a:p>
            <a:pPr marL="457200" indent="-457200">
              <a:buFont typeface="+mj-lt"/>
              <a:buAutoNum type="arabicPeriod"/>
            </a:pPr>
            <a:r>
              <a:rPr lang="de-DE" b="1" dirty="0">
                <a:solidFill>
                  <a:schemeClr val="bg1"/>
                </a:solidFill>
              </a:rPr>
              <a:t>Sortieren, Filtern, Suchen – von der Datenbank zur Tourenplanung</a:t>
            </a:r>
          </a:p>
          <a:p>
            <a:pPr marL="457200" indent="-457200">
              <a:buFont typeface="+mj-lt"/>
              <a:buAutoNum type="arabicPeriod"/>
            </a:pPr>
            <a:r>
              <a:rPr lang="de-DE" b="1" dirty="0">
                <a:solidFill>
                  <a:schemeClr val="bg1"/>
                </a:solidFill>
              </a:rPr>
              <a:t>Vom Computer aufs </a:t>
            </a:r>
            <a:r>
              <a:rPr lang="de-DE" b="1" dirty="0" err="1">
                <a:solidFill>
                  <a:schemeClr val="bg1"/>
                </a:solidFill>
              </a:rPr>
              <a:t>GPSr</a:t>
            </a:r>
            <a:r>
              <a:rPr lang="de-DE" b="1" dirty="0">
                <a:solidFill>
                  <a:schemeClr val="bg1"/>
                </a:solidFill>
              </a:rPr>
              <a:t> – eingebaute Lösungen und externe Makros</a:t>
            </a:r>
          </a:p>
          <a:p>
            <a:pPr marL="457200" indent="-457200">
              <a:buFont typeface="+mj-lt"/>
              <a:buAutoNum type="arabicPeriod"/>
            </a:pPr>
            <a:r>
              <a:rPr lang="de-DE" b="1" dirty="0">
                <a:solidFill>
                  <a:schemeClr val="bg1"/>
                </a:solidFill>
              </a:rPr>
              <a:t>Vom </a:t>
            </a:r>
            <a:r>
              <a:rPr lang="de-DE" b="1" dirty="0" err="1">
                <a:solidFill>
                  <a:schemeClr val="bg1"/>
                </a:solidFill>
              </a:rPr>
              <a:t>GPSr</a:t>
            </a:r>
            <a:r>
              <a:rPr lang="de-DE" b="1" dirty="0">
                <a:solidFill>
                  <a:schemeClr val="bg1"/>
                </a:solidFill>
              </a:rPr>
              <a:t> zurück in die Datenbank – Funde verwalten und </a:t>
            </a:r>
            <a:r>
              <a:rPr lang="de-DE" b="1" dirty="0" smtClean="0">
                <a:solidFill>
                  <a:schemeClr val="bg1"/>
                </a:solidFill>
              </a:rPr>
              <a:t>loggen</a:t>
            </a:r>
            <a:endParaRPr lang="de-DE" b="1" dirty="0">
              <a:solidFill>
                <a:schemeClr val="bg1"/>
              </a:solidFill>
            </a:endParaRPr>
          </a:p>
        </p:txBody>
      </p:sp>
      <p:sp>
        <p:nvSpPr>
          <p:cNvPr id="4" name="Foliennummernplatzhalter 3"/>
          <p:cNvSpPr>
            <a:spLocks noGrp="1"/>
          </p:cNvSpPr>
          <p:nvPr>
            <p:ph type="sldNum" sz="quarter" idx="12"/>
          </p:nvPr>
        </p:nvSpPr>
        <p:spPr/>
        <p:txBody>
          <a:bodyPr/>
          <a:lstStyle/>
          <a:p>
            <a:fld id="{A2A41EC0-69FA-4860-B755-6E811E0BB15E}" type="slidenum">
              <a:rPr lang="de-DE" smtClean="0"/>
              <a:pPr/>
              <a:t>8</a:t>
            </a:fld>
            <a:endParaRPr lang="de-DE"/>
          </a:p>
        </p:txBody>
      </p:sp>
    </p:spTree>
    <p:extLst>
      <p:ext uri="{BB962C8B-B14F-4D97-AF65-F5344CB8AC3E}">
        <p14:creationId xmlns:p14="http://schemas.microsoft.com/office/powerpoint/2010/main" val="2758018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r>
              <a:rPr lang="de-DE" dirty="0" smtClean="0"/>
              <a:t>Datenbanken organisieren</a:t>
            </a:r>
            <a:endParaRPr lang="de-DE" dirty="0"/>
          </a:p>
        </p:txBody>
      </p:sp>
      <p:sp>
        <p:nvSpPr>
          <p:cNvPr id="35845" name="Rectangle 5"/>
          <p:cNvSpPr>
            <a:spLocks noGrp="1" noChangeArrowheads="1"/>
          </p:cNvSpPr>
          <p:nvPr>
            <p:ph type="body" sz="half" idx="2"/>
          </p:nvPr>
        </p:nvSpPr>
        <p:spPr>
          <a:xfrm>
            <a:off x="3203848" y="1600200"/>
            <a:ext cx="5940152" cy="4530725"/>
          </a:xfrm>
        </p:spPr>
        <p:txBody>
          <a:bodyPr vert="horz">
            <a:noAutofit/>
          </a:bodyPr>
          <a:lstStyle/>
          <a:p>
            <a:pPr>
              <a:lnSpc>
                <a:spcPct val="90000"/>
              </a:lnSpc>
              <a:defRPr/>
            </a:pPr>
            <a:r>
              <a:rPr lang="de-DE" sz="2800" dirty="0"/>
              <a:t>GSAK organisiert die Caches in „Datenbanken</a:t>
            </a:r>
            <a:r>
              <a:rPr lang="de-DE" sz="2800" dirty="0" smtClean="0"/>
              <a:t>“.</a:t>
            </a:r>
            <a:endParaRPr lang="de-DE" sz="2800" dirty="0"/>
          </a:p>
          <a:p>
            <a:pPr>
              <a:lnSpc>
                <a:spcPct val="90000"/>
              </a:lnSpc>
              <a:defRPr/>
            </a:pPr>
            <a:r>
              <a:rPr lang="de-DE" sz="2800" dirty="0"/>
              <a:t>Es </a:t>
            </a:r>
            <a:r>
              <a:rPr lang="de-DE" sz="2800" dirty="0" smtClean="0"/>
              <a:t>kann sinnvoll sein, </a:t>
            </a:r>
            <a:r>
              <a:rPr lang="de-DE" sz="2800" dirty="0"/>
              <a:t>Datenbanken thematisch oder regional zu gliedern. Ein Praxisbeispiel:</a:t>
            </a:r>
          </a:p>
          <a:p>
            <a:pPr lvl="1">
              <a:lnSpc>
                <a:spcPct val="90000"/>
              </a:lnSpc>
              <a:defRPr/>
            </a:pPr>
            <a:r>
              <a:rPr lang="de-DE" sz="2400" dirty="0" err="1"/>
              <a:t>Temp</a:t>
            </a:r>
            <a:r>
              <a:rPr lang="de-DE" sz="2400" dirty="0"/>
              <a:t>: eine temporäre Datenbank, z.B. für das </a:t>
            </a:r>
            <a:r>
              <a:rPr lang="de-DE" sz="2400" dirty="0" err="1"/>
              <a:t>Mega</a:t>
            </a:r>
            <a:r>
              <a:rPr lang="de-DE" sz="2400" dirty="0"/>
              <a:t> hier</a:t>
            </a:r>
          </a:p>
          <a:p>
            <a:pPr lvl="1">
              <a:lnSpc>
                <a:spcPct val="90000"/>
              </a:lnSpc>
              <a:defRPr/>
            </a:pPr>
            <a:r>
              <a:rPr lang="de-DE" sz="2400" dirty="0" err="1"/>
              <a:t>Dodo</a:t>
            </a:r>
            <a:r>
              <a:rPr lang="de-DE" sz="2400" dirty="0"/>
              <a:t>: Caches, die wir machen müssen, bevor sie aussterben </a:t>
            </a:r>
            <a:r>
              <a:rPr lang="de-DE" sz="2400" dirty="0">
                <a:sym typeface="Wingdings" pitchFamily="2" charset="2"/>
              </a:rPr>
              <a:t></a:t>
            </a:r>
            <a:endParaRPr lang="de-DE" sz="2400" dirty="0"/>
          </a:p>
          <a:p>
            <a:pPr lvl="1">
              <a:lnSpc>
                <a:spcPct val="90000"/>
              </a:lnSpc>
              <a:defRPr/>
            </a:pPr>
            <a:r>
              <a:rPr lang="de-DE" sz="2400" dirty="0" err="1" smtClean="0"/>
              <a:t>Homezone</a:t>
            </a:r>
            <a:r>
              <a:rPr lang="de-DE" sz="2400" dirty="0"/>
              <a:t>: alle Caches in meiner näheren Umgebung</a:t>
            </a:r>
          </a:p>
          <a:p>
            <a:pPr lvl="1">
              <a:lnSpc>
                <a:spcPct val="90000"/>
              </a:lnSpc>
              <a:defRPr/>
            </a:pPr>
            <a:r>
              <a:rPr lang="de-DE" sz="2400" dirty="0" err="1"/>
              <a:t>Found</a:t>
            </a:r>
            <a:r>
              <a:rPr lang="de-DE" sz="2400" dirty="0"/>
              <a:t>: die von uns gefundenen Caches</a:t>
            </a:r>
          </a:p>
          <a:p>
            <a:pPr lvl="1">
              <a:lnSpc>
                <a:spcPct val="90000"/>
              </a:lnSpc>
              <a:defRPr/>
            </a:pPr>
            <a:r>
              <a:rPr lang="de-DE" sz="2400" dirty="0" err="1"/>
              <a:t>Placed</a:t>
            </a:r>
            <a:r>
              <a:rPr lang="de-DE" sz="2400" dirty="0"/>
              <a:t>: die von uns gelegten </a:t>
            </a:r>
            <a:r>
              <a:rPr lang="de-DE" sz="2400" dirty="0" smtClean="0"/>
              <a:t>Caches</a:t>
            </a:r>
            <a:endParaRPr lang="de-DE" sz="2400" dirty="0"/>
          </a:p>
        </p:txBody>
      </p:sp>
      <p:pic>
        <p:nvPicPr>
          <p:cNvPr id="4" name="Inhaltsplatzhalt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5496" y="1999740"/>
            <a:ext cx="3672408" cy="3021034"/>
          </a:xfrm>
          <a:noFill/>
          <a:ln/>
          <a:effectLst>
            <a:outerShdw dist="35921" dir="2700000" algn="ctr" rotWithShape="0">
              <a:srgbClr val="808080"/>
            </a:outerShdw>
            <a:reflection blurRad="6350" stA="50000" endA="300" endPos="55500" dist="50800" dir="5400000" sy="-100000" algn="bl" rotWithShape="0"/>
          </a:effectLst>
          <a:scene3d>
            <a:camera prst="perspectiveContrastingRightFacing"/>
            <a:lightRig rig="threePt" dir="t"/>
          </a:scene3d>
        </p:spPr>
      </p:pic>
      <p:sp>
        <p:nvSpPr>
          <p:cNvPr id="3" name="Foliennummernplatzhalter 2"/>
          <p:cNvSpPr>
            <a:spLocks noGrp="1"/>
          </p:cNvSpPr>
          <p:nvPr>
            <p:ph type="sldNum" sz="quarter" idx="12"/>
          </p:nvPr>
        </p:nvSpPr>
        <p:spPr/>
        <p:txBody>
          <a:bodyPr/>
          <a:lstStyle/>
          <a:p>
            <a:fld id="{52331589-1D56-44A2-BAFA-1E14EBF12940}" type="slidenum">
              <a:rPr lang="de-DE" smtClean="0"/>
              <a:pPr/>
              <a:t>9</a:t>
            </a:fld>
            <a:endParaRPr lang="de-DE"/>
          </a:p>
        </p:txBody>
      </p:sp>
    </p:spTree>
    <p:extLst>
      <p:ext uri="{BB962C8B-B14F-4D97-AF65-F5344CB8AC3E}">
        <p14:creationId xmlns:p14="http://schemas.microsoft.com/office/powerpoint/2010/main" val="2187329206"/>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Benutzerdefiniert 9">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D8D8D8"/>
      </a:hlink>
      <a:folHlink>
        <a:srgbClr val="C00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1179</Words>
  <Application>Microsoft Office PowerPoint</Application>
  <PresentationFormat>Bildschirmpräsentation (4:3)</PresentationFormat>
  <Paragraphs>288</Paragraphs>
  <Slides>43</Slides>
  <Notes>1</Notes>
  <HiddenSlides>0</HiddenSlides>
  <MMClips>0</MMClips>
  <ScaleCrop>false</ScaleCrop>
  <HeadingPairs>
    <vt:vector size="4" baseType="variant">
      <vt:variant>
        <vt:lpstr>Design</vt:lpstr>
      </vt:variant>
      <vt:variant>
        <vt:i4>1</vt:i4>
      </vt:variant>
      <vt:variant>
        <vt:lpstr>Folientitel</vt:lpstr>
      </vt:variant>
      <vt:variant>
        <vt:i4>43</vt:i4>
      </vt:variant>
    </vt:vector>
  </HeadingPairs>
  <TitlesOfParts>
    <vt:vector size="44" baseType="lpstr">
      <vt:lpstr>Larissa-Design</vt:lpstr>
      <vt:lpstr>PowerPoint-Präsentation</vt:lpstr>
      <vt:lpstr>Geocaching Swiss Army Knife für Einsteiger</vt:lpstr>
      <vt:lpstr>Die erste Begegnung mit GSAK</vt:lpstr>
      <vt:lpstr>Abkürzungen und Jargon</vt:lpstr>
      <vt:lpstr>Was solltet Ihr nach dem heutigen Workshop kennen/können?</vt:lpstr>
      <vt:lpstr>GSAK für Einsteiger</vt:lpstr>
      <vt:lpstr>Installation</vt:lpstr>
      <vt:lpstr>GSAK für Einsteiger</vt:lpstr>
      <vt:lpstr>Datenbanken organisieren</vt:lpstr>
      <vt:lpstr>Datenbank einrichten</vt:lpstr>
      <vt:lpstr>Datenbank aktualisieren</vt:lpstr>
      <vt:lpstr>Für Premium-Mitglieder: Aktualisieren direkt per API</vt:lpstr>
      <vt:lpstr>Datenbank sichern</vt:lpstr>
      <vt:lpstr>GSAK für Einsteiger</vt:lpstr>
      <vt:lpstr>Caches – Anzeige</vt:lpstr>
      <vt:lpstr>Caches – Filtern / Suchen</vt:lpstr>
      <vt:lpstr>Caches – Hervorheben</vt:lpstr>
      <vt:lpstr>Unterwegpunkte / Child Waypoints</vt:lpstr>
      <vt:lpstr>Umgang mit Mysteries</vt:lpstr>
      <vt:lpstr>Papierloses Cachen</vt:lpstr>
      <vt:lpstr>Geocaching.com Direktzugriff</vt:lpstr>
      <vt:lpstr>Caches direkt aus GSAK ziehen</vt:lpstr>
      <vt:lpstr>Fast vergessen - cachen gehen </vt:lpstr>
      <vt:lpstr>GSAK für Einsteiger</vt:lpstr>
      <vt:lpstr>GSAK: Wegpunkte senden</vt:lpstr>
      <vt:lpstr>Genial für Garmins: GarminExport</vt:lpstr>
      <vt:lpstr>GSAK für Einsteiger</vt:lpstr>
      <vt:lpstr>Nach dem Cachen – loggen!</vt:lpstr>
      <vt:lpstr>Makros</vt:lpstr>
      <vt:lpstr>Warum Makros?</vt:lpstr>
      <vt:lpstr>Schneller Zugriff auf Makros</vt:lpstr>
      <vt:lpstr>Beliebte Makros: http://gsak.net/board/MacroIndex.php </vt:lpstr>
      <vt:lpstr>Makros || BadgeGen</vt:lpstr>
      <vt:lpstr>Makros || Google Maps V3</vt:lpstr>
      <vt:lpstr>Makros || FindStatGen</vt:lpstr>
      <vt:lpstr>Makros || FindStatGen – Optionen</vt:lpstr>
      <vt:lpstr>Makros || FindStatGen – Ergebnis</vt:lpstr>
      <vt:lpstr>Makros || FindStatGen – Ergebnis</vt:lpstr>
      <vt:lpstr>US$30?!? Ohne mich!!!1</vt:lpstr>
      <vt:lpstr>PowerPoint-Präsentation</vt:lpstr>
      <vt:lpstr>PowerPoint-Präsentation</vt:lpstr>
      <vt:lpstr>Anmerkung</vt:lpstr>
      <vt:lpstr>Lizenz</vt:lpstr>
    </vt:vector>
  </TitlesOfParts>
  <Company>HomeCJ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Einführung in GSAK - Mega Prora 2013</dc:title>
  <dc:creator>RNKBerlin</dc:creator>
  <cp:lastModifiedBy>Robin Kroha</cp:lastModifiedBy>
  <cp:revision>227</cp:revision>
  <cp:lastPrinted>2013-07-20T09:35:39Z</cp:lastPrinted>
  <dcterms:created xsi:type="dcterms:W3CDTF">2013-04-13T07:32:18Z</dcterms:created>
  <dcterms:modified xsi:type="dcterms:W3CDTF">2013-09-02T08:09:11Z</dcterms:modified>
</cp:coreProperties>
</file>