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handoutMasterIdLst>
    <p:handoutMasterId r:id="rId54"/>
  </p:handoutMasterIdLst>
  <p:sldIdLst>
    <p:sldId id="256" r:id="rId2"/>
    <p:sldId id="356" r:id="rId3"/>
    <p:sldId id="308" r:id="rId4"/>
    <p:sldId id="276" r:id="rId5"/>
    <p:sldId id="349" r:id="rId6"/>
    <p:sldId id="328" r:id="rId7"/>
    <p:sldId id="330" r:id="rId8"/>
    <p:sldId id="331" r:id="rId9"/>
    <p:sldId id="332" r:id="rId10"/>
    <p:sldId id="344" r:id="rId11"/>
    <p:sldId id="350" r:id="rId12"/>
    <p:sldId id="345" r:id="rId13"/>
    <p:sldId id="346" r:id="rId14"/>
    <p:sldId id="352" r:id="rId15"/>
    <p:sldId id="305" r:id="rId16"/>
    <p:sldId id="333" r:id="rId17"/>
    <p:sldId id="334" r:id="rId18"/>
    <p:sldId id="335" r:id="rId19"/>
    <p:sldId id="336" r:id="rId20"/>
    <p:sldId id="337" r:id="rId21"/>
    <p:sldId id="339" r:id="rId22"/>
    <p:sldId id="306" r:id="rId23"/>
    <p:sldId id="340" r:id="rId24"/>
    <p:sldId id="342" r:id="rId25"/>
    <p:sldId id="355" r:id="rId26"/>
    <p:sldId id="343" r:id="rId27"/>
    <p:sldId id="307" r:id="rId28"/>
    <p:sldId id="312" r:id="rId29"/>
    <p:sldId id="313" r:id="rId30"/>
    <p:sldId id="315" r:id="rId31"/>
    <p:sldId id="351" r:id="rId32"/>
    <p:sldId id="316" r:id="rId33"/>
    <p:sldId id="317" r:id="rId34"/>
    <p:sldId id="318" r:id="rId35"/>
    <p:sldId id="319" r:id="rId36"/>
    <p:sldId id="320" r:id="rId37"/>
    <p:sldId id="321" r:id="rId38"/>
    <p:sldId id="322" r:id="rId39"/>
    <p:sldId id="323" r:id="rId40"/>
    <p:sldId id="324" r:id="rId41"/>
    <p:sldId id="326" r:id="rId42"/>
    <p:sldId id="348" r:id="rId43"/>
    <p:sldId id="325" r:id="rId44"/>
    <p:sldId id="354" r:id="rId45"/>
    <p:sldId id="273" r:id="rId46"/>
    <p:sldId id="358" r:id="rId47"/>
    <p:sldId id="303" r:id="rId48"/>
    <p:sldId id="357" r:id="rId49"/>
    <p:sldId id="309" r:id="rId50"/>
    <p:sldId id="310" r:id="rId51"/>
    <p:sldId id="311" r:id="rId52"/>
  </p:sldIdLst>
  <p:sldSz cx="9144000" cy="6858000" type="screen4x3"/>
  <p:notesSz cx="10234613" cy="71024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6855DCE1-E725-46CB-ADD5-B3ED8D7BCCAB}">
          <p14:sldIdLst>
            <p14:sldId id="256"/>
            <p14:sldId id="356"/>
            <p14:sldId id="308"/>
          </p14:sldIdLst>
        </p14:section>
        <p14:section name="Optimierung und Verwaltung" id="{1F4E6561-56C5-4C53-9C23-688F68669BFE}">
          <p14:sldIdLst>
            <p14:sldId id="276"/>
            <p14:sldId id="349"/>
            <p14:sldId id="328"/>
            <p14:sldId id="330"/>
            <p14:sldId id="331"/>
            <p14:sldId id="332"/>
            <p14:sldId id="344"/>
            <p14:sldId id="350"/>
            <p14:sldId id="345"/>
            <p14:sldId id="346"/>
            <p14:sldId id="352"/>
          </p14:sldIdLst>
        </p14:section>
        <p14:section name="Planung von Touren" id="{D6578488-206A-47F5-820C-3CBEB677DD99}">
          <p14:sldIdLst>
            <p14:sldId id="305"/>
            <p14:sldId id="333"/>
            <p14:sldId id="334"/>
            <p14:sldId id="335"/>
            <p14:sldId id="336"/>
            <p14:sldId id="337"/>
            <p14:sldId id="339"/>
          </p14:sldIdLst>
        </p14:section>
        <p14:section name="Loggen für Fortgeschrittene" id="{7555EB10-3FAA-4E3D-A8F4-EE13B24202D1}">
          <p14:sldIdLst>
            <p14:sldId id="306"/>
            <p14:sldId id="340"/>
            <p14:sldId id="342"/>
            <p14:sldId id="355"/>
            <p14:sldId id="343"/>
          </p14:sldIdLst>
        </p14:section>
        <p14:section name="Statistiken" id="{8791B56F-450C-477C-AFB0-A5D0B8A1380C}">
          <p14:sldIdLst>
            <p14:sldId id="307"/>
            <p14:sldId id="312"/>
            <p14:sldId id="313"/>
            <p14:sldId id="315"/>
            <p14:sldId id="351"/>
            <p14:sldId id="316"/>
            <p14:sldId id="317"/>
            <p14:sldId id="318"/>
            <p14:sldId id="319"/>
            <p14:sldId id="320"/>
            <p14:sldId id="321"/>
            <p14:sldId id="322"/>
            <p14:sldId id="323"/>
            <p14:sldId id="324"/>
            <p14:sldId id="326"/>
            <p14:sldId id="348"/>
            <p14:sldId id="325"/>
            <p14:sldId id="354"/>
          </p14:sldIdLst>
        </p14:section>
        <p14:section name="Administrivia" id="{EDE49F15-6DAC-4718-9406-29DEC0431F2F}">
          <p14:sldIdLst>
            <p14:sldId id="273"/>
            <p14:sldId id="358"/>
            <p14:sldId id="303"/>
            <p14:sldId id="357"/>
            <p14:sldId id="309"/>
            <p14:sldId id="310"/>
            <p14:sldId id="31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2850" y="-13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434999" cy="355124"/>
          </a:xfrm>
          <a:prstGeom prst="rect">
            <a:avLst/>
          </a:prstGeom>
        </p:spPr>
        <p:txBody>
          <a:bodyPr vert="horz" lIns="99066" tIns="49533" rIns="99066" bIns="49533" rtlCol="0"/>
          <a:lstStyle>
            <a:lvl1pPr algn="l">
              <a:defRPr sz="1300"/>
            </a:lvl1pPr>
          </a:lstStyle>
          <a:p>
            <a:endParaRPr lang="de-DE"/>
          </a:p>
        </p:txBody>
      </p:sp>
      <p:sp>
        <p:nvSpPr>
          <p:cNvPr id="3" name="Datumsplatzhalter 2"/>
          <p:cNvSpPr>
            <a:spLocks noGrp="1"/>
          </p:cNvSpPr>
          <p:nvPr>
            <p:ph type="dt" sz="quarter" idx="1"/>
          </p:nvPr>
        </p:nvSpPr>
        <p:spPr>
          <a:xfrm>
            <a:off x="5797246" y="0"/>
            <a:ext cx="4434999" cy="355124"/>
          </a:xfrm>
          <a:prstGeom prst="rect">
            <a:avLst/>
          </a:prstGeom>
        </p:spPr>
        <p:txBody>
          <a:bodyPr vert="horz" lIns="99066" tIns="49533" rIns="99066" bIns="49533" rtlCol="0"/>
          <a:lstStyle>
            <a:lvl1pPr algn="r">
              <a:defRPr sz="1300"/>
            </a:lvl1pPr>
          </a:lstStyle>
          <a:p>
            <a:fld id="{FD3EB2B9-6464-4607-A801-E2916DD46DAC}" type="datetimeFigureOut">
              <a:rPr lang="de-DE" smtClean="0"/>
              <a:t>02.09.2013</a:t>
            </a:fld>
            <a:endParaRPr lang="de-DE"/>
          </a:p>
        </p:txBody>
      </p:sp>
      <p:sp>
        <p:nvSpPr>
          <p:cNvPr id="4" name="Fußzeilenplatzhalter 3"/>
          <p:cNvSpPr>
            <a:spLocks noGrp="1"/>
          </p:cNvSpPr>
          <p:nvPr>
            <p:ph type="ftr" sz="quarter" idx="2"/>
          </p:nvPr>
        </p:nvSpPr>
        <p:spPr>
          <a:xfrm>
            <a:off x="0" y="6746119"/>
            <a:ext cx="4434999" cy="355124"/>
          </a:xfrm>
          <a:prstGeom prst="rect">
            <a:avLst/>
          </a:prstGeom>
        </p:spPr>
        <p:txBody>
          <a:bodyPr vert="horz" lIns="99066" tIns="49533" rIns="99066" bIns="49533" rtlCol="0" anchor="b"/>
          <a:lstStyle>
            <a:lvl1pPr algn="l">
              <a:defRPr sz="1300"/>
            </a:lvl1pPr>
          </a:lstStyle>
          <a:p>
            <a:endParaRPr lang="de-DE"/>
          </a:p>
        </p:txBody>
      </p:sp>
      <p:sp>
        <p:nvSpPr>
          <p:cNvPr id="5" name="Foliennummernplatzhalter 4"/>
          <p:cNvSpPr>
            <a:spLocks noGrp="1"/>
          </p:cNvSpPr>
          <p:nvPr>
            <p:ph type="sldNum" sz="quarter" idx="3"/>
          </p:nvPr>
        </p:nvSpPr>
        <p:spPr>
          <a:xfrm>
            <a:off x="5797246" y="6746119"/>
            <a:ext cx="4434999" cy="355124"/>
          </a:xfrm>
          <a:prstGeom prst="rect">
            <a:avLst/>
          </a:prstGeom>
        </p:spPr>
        <p:txBody>
          <a:bodyPr vert="horz" lIns="99066" tIns="49533" rIns="99066" bIns="49533" rtlCol="0" anchor="b"/>
          <a:lstStyle>
            <a:lvl1pPr algn="r">
              <a:defRPr sz="1300"/>
            </a:lvl1pPr>
          </a:lstStyle>
          <a:p>
            <a:fld id="{312B9ECD-27B5-49EF-A0EC-701054F97D1B}" type="slidenum">
              <a:rPr lang="de-DE" smtClean="0"/>
              <a:t>‹Nr.›</a:t>
            </a:fld>
            <a:endParaRPr lang="de-DE"/>
          </a:p>
        </p:txBody>
      </p:sp>
    </p:spTree>
    <p:extLst>
      <p:ext uri="{BB962C8B-B14F-4D97-AF65-F5344CB8AC3E}">
        <p14:creationId xmlns:p14="http://schemas.microsoft.com/office/powerpoint/2010/main" val="3104385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435475" cy="3556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797550" y="0"/>
            <a:ext cx="4435475" cy="355600"/>
          </a:xfrm>
          <a:prstGeom prst="rect">
            <a:avLst/>
          </a:prstGeom>
        </p:spPr>
        <p:txBody>
          <a:bodyPr vert="horz" lIns="91440" tIns="45720" rIns="91440" bIns="45720" rtlCol="0"/>
          <a:lstStyle>
            <a:lvl1pPr algn="r">
              <a:defRPr sz="1200"/>
            </a:lvl1pPr>
          </a:lstStyle>
          <a:p>
            <a:fld id="{91B8A45F-7394-4B68-BBBA-74F6B2D666BC}" type="datetimeFigureOut">
              <a:rPr lang="de-DE" smtClean="0"/>
              <a:t>02.09.2013</a:t>
            </a:fld>
            <a:endParaRPr lang="de-DE"/>
          </a:p>
        </p:txBody>
      </p:sp>
      <p:sp>
        <p:nvSpPr>
          <p:cNvPr id="4" name="Folienbildplatzhalter 3"/>
          <p:cNvSpPr>
            <a:spLocks noGrp="1" noRot="1" noChangeAspect="1"/>
          </p:cNvSpPr>
          <p:nvPr>
            <p:ph type="sldImg" idx="2"/>
          </p:nvPr>
        </p:nvSpPr>
        <p:spPr>
          <a:xfrm>
            <a:off x="3343275" y="533400"/>
            <a:ext cx="3549650" cy="26622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1023938" y="3373438"/>
            <a:ext cx="8186737" cy="319563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6746875"/>
            <a:ext cx="4435475" cy="35401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797550" y="6746875"/>
            <a:ext cx="4435475" cy="354013"/>
          </a:xfrm>
          <a:prstGeom prst="rect">
            <a:avLst/>
          </a:prstGeom>
        </p:spPr>
        <p:txBody>
          <a:bodyPr vert="horz" lIns="91440" tIns="45720" rIns="91440" bIns="45720" rtlCol="0" anchor="b"/>
          <a:lstStyle>
            <a:lvl1pPr algn="r">
              <a:defRPr sz="1200"/>
            </a:lvl1pPr>
          </a:lstStyle>
          <a:p>
            <a:fld id="{12AF1321-15B9-4D34-A880-43B7C2D703B8}" type="slidenum">
              <a:rPr lang="de-DE" smtClean="0"/>
              <a:t>‹Nr.›</a:t>
            </a:fld>
            <a:endParaRPr lang="de-DE"/>
          </a:p>
        </p:txBody>
      </p:sp>
    </p:spTree>
    <p:extLst>
      <p:ext uri="{BB962C8B-B14F-4D97-AF65-F5344CB8AC3E}">
        <p14:creationId xmlns:p14="http://schemas.microsoft.com/office/powerpoint/2010/main" val="717461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2AF1321-15B9-4D34-A880-43B7C2D703B8}" type="slidenum">
              <a:rPr lang="de-DE" smtClean="0"/>
              <a:t>2</a:t>
            </a:fld>
            <a:endParaRPr lang="de-DE"/>
          </a:p>
        </p:txBody>
      </p:sp>
    </p:spTree>
    <p:extLst>
      <p:ext uri="{BB962C8B-B14F-4D97-AF65-F5344CB8AC3E}">
        <p14:creationId xmlns:p14="http://schemas.microsoft.com/office/powerpoint/2010/main" val="252864116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1026" name="Picture 2" descr="http://www.lost-in-mv.de/wp/wp-content/uploads/2012/11/Prora-Schaurig_imposant.jpg"/>
          <p:cNvPicPr>
            <a:picLocks noChangeAspect="1" noChangeArrowheads="1"/>
          </p:cNvPicPr>
          <p:nvPr userDrawn="1"/>
        </p:nvPicPr>
        <p:blipFill>
          <a:blip r:embed="rId2">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007" y="-1"/>
            <a:ext cx="9154007" cy="686550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A5D92F7A-42BD-4B2D-8666-811D493DF9B0}" type="datetime1">
              <a:rPr lang="de-DE" smtClean="0"/>
              <a:t>02.09.2013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2A41EC0-69FA-4860-B755-6E811E0BB15E}"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29226C6-3B72-4AB4-A7DB-C1C30A0588AB}" type="datetime1">
              <a:rPr lang="de-DE" smtClean="0"/>
              <a:t>02.09.2013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2A41EC0-69FA-4860-B755-6E811E0BB15E}"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71E52C9-2053-4A74-A1ED-F6B2C4BE32F6}" type="datetime1">
              <a:rPr lang="de-DE" smtClean="0"/>
              <a:t>02.09.2013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2A41EC0-69FA-4860-B755-6E811E0BB15E}"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8229600" cy="21891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7200" y="3941763"/>
            <a:ext cx="8229600" cy="21891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278563"/>
            <a:ext cx="2133600" cy="457200"/>
          </a:xfrm>
        </p:spPr>
        <p:txBody>
          <a:bodyPr/>
          <a:lstStyle>
            <a:lvl1pPr>
              <a:defRPr/>
            </a:lvl1pPr>
          </a:lstStyle>
          <a:p>
            <a:fld id="{C727B123-05D2-4AC6-AAA9-460046ED09B5}" type="datetime1">
              <a:rPr lang="de-DE" smtClean="0"/>
              <a:t>02.09.2013</a:t>
            </a:fld>
            <a:endParaRPr lang="de-DE"/>
          </a:p>
        </p:txBody>
      </p:sp>
      <p:sp>
        <p:nvSpPr>
          <p:cNvPr id="6" name="Fußzeilenplatzhalter 5"/>
          <p:cNvSpPr>
            <a:spLocks noGrp="1"/>
          </p:cNvSpPr>
          <p:nvPr>
            <p:ph type="ftr" sz="quarter" idx="11"/>
          </p:nvPr>
        </p:nvSpPr>
        <p:spPr>
          <a:xfrm>
            <a:off x="3124200" y="6278563"/>
            <a:ext cx="2895600" cy="457200"/>
          </a:xfrm>
        </p:spPr>
        <p:txBody>
          <a:bodyPr/>
          <a:lstStyle>
            <a:lvl1pPr>
              <a:defRPr/>
            </a:lvl1pPr>
          </a:lstStyle>
          <a:p>
            <a:endParaRPr lang="de-DE"/>
          </a:p>
        </p:txBody>
      </p:sp>
      <p:sp>
        <p:nvSpPr>
          <p:cNvPr id="7" name="Foliennummernplatzhalter 6"/>
          <p:cNvSpPr>
            <a:spLocks noGrp="1"/>
          </p:cNvSpPr>
          <p:nvPr>
            <p:ph type="sldNum" sz="quarter" idx="12"/>
          </p:nvPr>
        </p:nvSpPr>
        <p:spPr>
          <a:xfrm>
            <a:off x="6553200" y="6278563"/>
            <a:ext cx="2133600" cy="457200"/>
          </a:xfrm>
        </p:spPr>
        <p:txBody>
          <a:bodyPr/>
          <a:lstStyle>
            <a:lvl1pPr>
              <a:defRPr/>
            </a:lvl1pPr>
          </a:lstStyle>
          <a:p>
            <a:fld id="{1F89C302-3742-4E8E-8407-3256CE034775}" type="slidenum">
              <a:rPr lang="de-DE"/>
              <a:pPr/>
              <a:t>‹Nr.›</a:t>
            </a:fld>
            <a:endParaRPr lang="de-DE"/>
          </a:p>
        </p:txBody>
      </p:sp>
    </p:spTree>
    <p:extLst>
      <p:ext uri="{BB962C8B-B14F-4D97-AF65-F5344CB8AC3E}">
        <p14:creationId xmlns:p14="http://schemas.microsoft.com/office/powerpoint/2010/main" val="28237092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30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48200" y="1600200"/>
            <a:ext cx="4038600" cy="4530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278563"/>
            <a:ext cx="2133600" cy="457200"/>
          </a:xfrm>
        </p:spPr>
        <p:txBody>
          <a:bodyPr/>
          <a:lstStyle>
            <a:lvl1pPr>
              <a:defRPr/>
            </a:lvl1pPr>
          </a:lstStyle>
          <a:p>
            <a:fld id="{921F41CD-82B7-46A2-9603-19743C40AA96}" type="datetime1">
              <a:rPr lang="de-DE" smtClean="0"/>
              <a:t>02.09.2013</a:t>
            </a:fld>
            <a:endParaRPr lang="de-DE"/>
          </a:p>
        </p:txBody>
      </p:sp>
      <p:sp>
        <p:nvSpPr>
          <p:cNvPr id="6" name="Fußzeilenplatzhalter 5"/>
          <p:cNvSpPr>
            <a:spLocks noGrp="1"/>
          </p:cNvSpPr>
          <p:nvPr>
            <p:ph type="ftr" sz="quarter" idx="11"/>
          </p:nvPr>
        </p:nvSpPr>
        <p:spPr>
          <a:xfrm>
            <a:off x="3124200" y="6278563"/>
            <a:ext cx="2895600" cy="457200"/>
          </a:xfrm>
        </p:spPr>
        <p:txBody>
          <a:bodyPr/>
          <a:lstStyle>
            <a:lvl1pPr>
              <a:defRPr/>
            </a:lvl1pPr>
          </a:lstStyle>
          <a:p>
            <a:endParaRPr lang="de-DE"/>
          </a:p>
        </p:txBody>
      </p:sp>
      <p:sp>
        <p:nvSpPr>
          <p:cNvPr id="7" name="Foliennummernplatzhalter 6"/>
          <p:cNvSpPr>
            <a:spLocks noGrp="1"/>
          </p:cNvSpPr>
          <p:nvPr>
            <p:ph type="sldNum" sz="quarter" idx="12"/>
          </p:nvPr>
        </p:nvSpPr>
        <p:spPr>
          <a:xfrm>
            <a:off x="6553200" y="6278563"/>
            <a:ext cx="2133600" cy="457200"/>
          </a:xfrm>
        </p:spPr>
        <p:txBody>
          <a:bodyPr/>
          <a:lstStyle>
            <a:lvl1pPr>
              <a:defRPr/>
            </a:lvl1pPr>
          </a:lstStyle>
          <a:p>
            <a:fld id="{52331589-1D56-44A2-BAFA-1E14EBF12940}" type="slidenum">
              <a:rPr lang="de-DE"/>
              <a:pPr/>
              <a:t>‹Nr.›</a:t>
            </a:fld>
            <a:endParaRPr lang="de-DE"/>
          </a:p>
        </p:txBody>
      </p:sp>
    </p:spTree>
    <p:extLst>
      <p:ext uri="{BB962C8B-B14F-4D97-AF65-F5344CB8AC3E}">
        <p14:creationId xmlns:p14="http://schemas.microsoft.com/office/powerpoint/2010/main" val="28575195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el und Inhalt üb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8229600" cy="21891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3941763"/>
            <a:ext cx="8229600" cy="21891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278563"/>
            <a:ext cx="2133600" cy="457200"/>
          </a:xfrm>
        </p:spPr>
        <p:txBody>
          <a:bodyPr/>
          <a:lstStyle>
            <a:lvl1pPr>
              <a:defRPr/>
            </a:lvl1pPr>
          </a:lstStyle>
          <a:p>
            <a:fld id="{C01BB23B-D7D2-4CDA-AEDB-69700A47FCFD}" type="datetime1">
              <a:rPr lang="de-DE" smtClean="0"/>
              <a:t>02.09.2013</a:t>
            </a:fld>
            <a:endParaRPr lang="de-DE"/>
          </a:p>
        </p:txBody>
      </p:sp>
      <p:sp>
        <p:nvSpPr>
          <p:cNvPr id="6" name="Fußzeilenplatzhalter 5"/>
          <p:cNvSpPr>
            <a:spLocks noGrp="1"/>
          </p:cNvSpPr>
          <p:nvPr>
            <p:ph type="ftr" sz="quarter" idx="11"/>
          </p:nvPr>
        </p:nvSpPr>
        <p:spPr>
          <a:xfrm>
            <a:off x="3124200" y="6278563"/>
            <a:ext cx="2895600" cy="457200"/>
          </a:xfrm>
        </p:spPr>
        <p:txBody>
          <a:bodyPr/>
          <a:lstStyle>
            <a:lvl1pPr>
              <a:defRPr/>
            </a:lvl1pPr>
          </a:lstStyle>
          <a:p>
            <a:endParaRPr lang="de-DE"/>
          </a:p>
        </p:txBody>
      </p:sp>
      <p:sp>
        <p:nvSpPr>
          <p:cNvPr id="7" name="Foliennummernplatzhalter 6"/>
          <p:cNvSpPr>
            <a:spLocks noGrp="1"/>
          </p:cNvSpPr>
          <p:nvPr>
            <p:ph type="sldNum" sz="quarter" idx="12"/>
          </p:nvPr>
        </p:nvSpPr>
        <p:spPr>
          <a:xfrm>
            <a:off x="6553200" y="6278563"/>
            <a:ext cx="2133600" cy="457200"/>
          </a:xfrm>
        </p:spPr>
        <p:txBody>
          <a:bodyPr/>
          <a:lstStyle>
            <a:lvl1pPr>
              <a:defRPr/>
            </a:lvl1pPr>
          </a:lstStyle>
          <a:p>
            <a:fld id="{59792016-DC7B-4E52-913E-D1A5958C7632}" type="slidenum">
              <a:rPr lang="de-DE"/>
              <a:pPr/>
              <a:t>‹Nr.›</a:t>
            </a:fld>
            <a:endParaRPr lang="de-DE"/>
          </a:p>
        </p:txBody>
      </p:sp>
    </p:spTree>
    <p:extLst>
      <p:ext uri="{BB962C8B-B14F-4D97-AF65-F5344CB8AC3E}">
        <p14:creationId xmlns:p14="http://schemas.microsoft.com/office/powerpoint/2010/main" val="22041848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6003520-D894-4D6B-A534-FC4722C6C32C}" type="datetime1">
              <a:rPr lang="de-DE" smtClean="0"/>
              <a:t>02.09.2013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2A41EC0-69FA-4860-B755-6E811E0BB15E}"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5A5B7430-9DEC-40F7-A682-9D0A35D12E28}" type="datetime1">
              <a:rPr lang="de-DE" smtClean="0"/>
              <a:t>02.09.2013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2A41EC0-69FA-4860-B755-6E811E0BB15E}"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4EF63FDE-2671-46C6-9D23-0CCA2195D606}" type="datetime1">
              <a:rPr lang="de-DE" smtClean="0"/>
              <a:t>02.09.2013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2A41EC0-69FA-4860-B755-6E811E0BB15E}"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574BD2B-E0F5-4B99-8EF9-FD7FFB103F57}" type="datetime1">
              <a:rPr lang="de-DE" smtClean="0"/>
              <a:t>02.09.2013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2A41EC0-69FA-4860-B755-6E811E0BB15E}"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9ED5B935-6290-4770-A927-27B1983495C1}" type="datetime1">
              <a:rPr lang="de-DE" smtClean="0"/>
              <a:t>02.09.2013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2A41EC0-69FA-4860-B755-6E811E0BB15E}"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99C94AC-E9F8-4BD2-B946-CB99F7E70755}" type="datetime1">
              <a:rPr lang="de-DE" smtClean="0"/>
              <a:t>02.09.2013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2A41EC0-69FA-4860-B755-6E811E0BB15E}"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A68CE95B-F72B-4668-9645-6C9EA68E549C}" type="datetime1">
              <a:rPr lang="de-DE" smtClean="0"/>
              <a:t>02.09.2013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2A41EC0-69FA-4860-B755-6E811E0BB15E}"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31BB9128-F7D1-4958-A0C3-66AF281197F4}" type="datetime1">
              <a:rPr lang="de-DE" smtClean="0"/>
              <a:t>02.09.2013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2A41EC0-69FA-4860-B755-6E811E0BB15E}"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41A1A998-7823-48A4-A347-863D98051331}" type="datetime1">
              <a:rPr lang="de-DE" smtClean="0"/>
              <a:t>02.09.2013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A2A41EC0-69FA-4860-B755-6E811E0BB15E}"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gsak.net/board/index.php?showtopic=17673&amp;st=0&amp;" TargetMode="External"/><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rchnet.ch/spoilertool/"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gsak.net/board/index.php?showtopic=11824" TargetMode="External"/><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hyperlink" Target="http://gsak.net/board/index.php?showtopic=11781"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gsak.net/board/index.php?showtopic=7745&amp;st=0" TargetMode="External"/><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goo.gl/ORoor" TargetMode="External"/><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ampenschleifer.de/"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gsak.net/board/index.php?showtopic=24063&amp;st=60"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gsak.net/board/index.php?showtopic=19672"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badgegen.com/fsg_integration.html" TargetMode="External"/><Relationship Id="rId2" Type="http://schemas.openxmlformats.org/officeDocument/2006/relationships/hyperlink" Target="http://gsak.net/board/index.php?showtopic=4623&amp;st=40&amp;" TargetMode="External"/><Relationship Id="rId1" Type="http://schemas.openxmlformats.org/officeDocument/2006/relationships/slideLayout" Target="../slideLayouts/slideLayout2.xml"/><Relationship Id="rId4" Type="http://schemas.openxmlformats.org/officeDocument/2006/relationships/hyperlink" Target="http://gsak.net/board/index.php?showtopic=10364&amp;view=findpost&amp;p=188071" TargetMode="External"/></Relationships>
</file>

<file path=ppt/slides/_rels/slide29.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gsak.net/board/index.php?showforum=38" TargetMode="External"/><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hyperlink" Target="http://goo.gl/3hdgF"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30.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http://gsak.net/board/index.php?showforum=44" TargetMode="External"/><Relationship Id="rId2" Type="http://schemas.openxmlformats.org/officeDocument/2006/relationships/hyperlink" Target="http://gsak.net/board/index.php?showtopic=17428" TargetMode="External"/><Relationship Id="rId1" Type="http://schemas.openxmlformats.org/officeDocument/2006/relationships/slideLayout" Target="../slideLayouts/slideLayout2.xml"/><Relationship Id="rId4" Type="http://schemas.openxmlformats.org/officeDocument/2006/relationships/hyperlink" Target="http://gsak.net/board/index.php?act=SC&amp;c=6"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badgegen.com/" TargetMode="External"/><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hyperlink" Target="http://badgegen.com/fsg_integration.html"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macdefender.org/products/GCStatistic/mdCachingPoints.html" TargetMode="External"/><Relationship Id="rId7" Type="http://schemas.openxmlformats.org/officeDocument/2006/relationships/image" Target="../media/image32.PNG"/><Relationship Id="rId2" Type="http://schemas.openxmlformats.org/officeDocument/2006/relationships/hyperlink" Target="http://www.macdefender.org/products/GCStatistic/" TargetMode="External"/><Relationship Id="rId1" Type="http://schemas.openxmlformats.org/officeDocument/2006/relationships/slideLayout" Target="../slideLayouts/slideLayout13.xml"/><Relationship Id="rId6" Type="http://schemas.openxmlformats.org/officeDocument/2006/relationships/slide" Target="slide33.xml"/><Relationship Id="rId5" Type="http://schemas.openxmlformats.org/officeDocument/2006/relationships/hyperlink" Target="http://gsak.net/board/index.php?showtopic=22215" TargetMode="External"/><Relationship Id="rId4" Type="http://schemas.openxmlformats.org/officeDocument/2006/relationships/hyperlink" Target="http://gsak.net/board/index.php?showtopic=1799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hyperlink" Target="http://gsak.net/board/index.php?showtopic=21576" TargetMode="Externa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gsak.net/board/index.php?showtopic=23534&amp;st=0&amp;#entry182541" TargetMode="Externa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gsak.net/board/index.php?showtopic=10364&amp;view=findpost&amp;p=188071"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hyperlink" Target="mailto:robin-gsak@wampenschleifer.de"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creativecommons.org/licenses/by-nc-sa/3.0/deed.de" TargetMode="External"/><Relationship Id="rId7" Type="http://schemas.openxmlformats.org/officeDocument/2006/relationships/hyperlink" Target="http://wiki.creativecommons.org/Frequently_Asked_Questions#When_are_publicity_rights_relevant.3F" TargetMode="External"/><Relationship Id="rId2" Type="http://schemas.openxmlformats.org/officeDocument/2006/relationships/hyperlink" Target="creativecommons.org/licenses/by-nc-sa/3.0/deed.de" TargetMode="External"/><Relationship Id="rId1" Type="http://schemas.openxmlformats.org/officeDocument/2006/relationships/slideLayout" Target="../slideLayouts/slideLayout2.xml"/><Relationship Id="rId6" Type="http://schemas.openxmlformats.org/officeDocument/2006/relationships/hyperlink" Target="http://wiki.creativecommons.org/Frequently_Asked_Questions#I_don.E2.80.99t_like_the_way_a_person_has_used_my_work_in_a_derivative_work_or_included_it_in_a_collective_work.3B_what_can_I_do.3F" TargetMode="External"/><Relationship Id="rId5" Type="http://schemas.openxmlformats.org/officeDocument/2006/relationships/hyperlink" Target="http://wiki.creativecommons.org/Frequently_Asked_Questions#Do_Creative_Commons_licenses_affect_fair_use.2C_fair_dealing_or_other_exceptions_to_copyright.3F" TargetMode="External"/><Relationship Id="rId4" Type="http://schemas.openxmlformats.org/officeDocument/2006/relationships/hyperlink" Target="http://wiki.creativecommons.org/Public_domain"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gsak://%FF/macro:silent/GCVoteGrabber.gsk" TargetMode="External"/><Relationship Id="rId13" Type="http://schemas.openxmlformats.org/officeDocument/2006/relationships/image" Target="../media/image40.png"/><Relationship Id="rId3" Type="http://schemas.openxmlformats.org/officeDocument/2006/relationships/hyperlink" Target="gsak://%FF/macro:silent/CheckGermanCounties.gsk" TargetMode="External"/><Relationship Id="rId7" Type="http://schemas.openxmlformats.org/officeDocument/2006/relationships/hyperlink" Target="gsak://%FF/macro:silent/FSGPlugin_myGEOtoolsAwards.gsk" TargetMode="External"/><Relationship Id="rId12" Type="http://schemas.openxmlformats.org/officeDocument/2006/relationships/image" Target="http://gsak.net/board/down_arrow.gif" TargetMode="External"/><Relationship Id="rId2" Type="http://schemas.openxmlformats.org/officeDocument/2006/relationships/hyperlink" Target="gsak://%FF/macro:silent/BadgeGenBETA.gsk" TargetMode="External"/><Relationship Id="rId1" Type="http://schemas.openxmlformats.org/officeDocument/2006/relationships/slideLayout" Target="../slideLayouts/slideLayout2.xml"/><Relationship Id="rId6" Type="http://schemas.openxmlformats.org/officeDocument/2006/relationships/hyperlink" Target="gsak://%FF/macro:silent/FSGPlugin_mdCachingPoints.gsk" TargetMode="External"/><Relationship Id="rId11" Type="http://schemas.openxmlformats.org/officeDocument/2006/relationships/image" Target="../media/image39.png"/><Relationship Id="rId5" Type="http://schemas.openxmlformats.org/officeDocument/2006/relationships/hyperlink" Target="gsak://%FF/macro:silent/FindStatGen43Beta.gsk" TargetMode="External"/><Relationship Id="rId10" Type="http://schemas.openxmlformats.org/officeDocument/2006/relationships/hyperlink" Target="gsak://%FF/macro:silent/SouvenirStats.gsk" TargetMode="External"/><Relationship Id="rId4" Type="http://schemas.openxmlformats.org/officeDocument/2006/relationships/hyperlink" Target="gsak://%FF/macro:silent/Elevation.gsk" TargetMode="External"/><Relationship Id="rId9" Type="http://schemas.openxmlformats.org/officeDocument/2006/relationships/hyperlink" Target="gsak://%FF/macro:silent/GenUploadStats.gsk" TargetMode="External"/><Relationship Id="rId14" Type="http://schemas.openxmlformats.org/officeDocument/2006/relationships/image" Target="http://gsak.net/board/up_arrow.gi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gsak.net/GSAK201_German.doc" TargetMode="External"/><Relationship Id="rId2" Type="http://schemas.openxmlformats.org/officeDocument/2006/relationships/hyperlink" Target="http://gsak.net/GSAK101_German.doc" TargetMode="External"/><Relationship Id="rId1" Type="http://schemas.openxmlformats.org/officeDocument/2006/relationships/slideLayout" Target="../slideLayouts/slideLayout2.xml"/><Relationship Id="rId4" Type="http://schemas.openxmlformats.org/officeDocument/2006/relationships/hyperlink" Target="http://www.project-geogames.de/images/gsak_workshop.zip" TargetMode="External"/></Relationships>
</file>

<file path=ppt/slides/_rels/slide51.xml.rels><?xml version="1.0" encoding="UTF-8" standalone="yes"?>
<Relationships xmlns="http://schemas.openxmlformats.org/package/2006/relationships"><Relationship Id="rId2" Type="http://schemas.openxmlformats.org/officeDocument/2006/relationships/hyperlink" Target="http://www.geocaching.com/profile/?u=spazierenmitzie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www.anode.plus.com/spoilersync" TargetMode="External"/><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rora2013.de/bilder_banner/banner04/Final-eckig-Treppenhaus-Schrift-weiss-schwarz_500x142.png"/>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372755" y="0"/>
            <a:ext cx="4762500" cy="1352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de-DE" dirty="0" smtClean="0"/>
              <a:t>Spoiler hinzufügen 3</a:t>
            </a:r>
            <a:endParaRPr lang="de-DE" dirty="0"/>
          </a:p>
        </p:txBody>
      </p:sp>
      <p:pic>
        <p:nvPicPr>
          <p:cNvPr id="3" name="Inhaltsplatzhalter 2"/>
          <p:cNvPicPr>
            <a:picLocks noGrp="1" noChangeAspect="1"/>
          </p:cNvPicPr>
          <p:nvPr>
            <p:ph sz="half" idx="1"/>
          </p:nvPr>
        </p:nvPicPr>
        <p:blipFill>
          <a:blip r:embed="rId2" cstate="screen">
            <a:extLst>
              <a:ext uri="{28A0092B-C50C-407E-A947-70E740481C1C}">
                <a14:useLocalDpi xmlns:a14="http://schemas.microsoft.com/office/drawing/2010/main" val="0"/>
              </a:ext>
            </a:extLst>
          </a:blip>
          <a:stretch>
            <a:fillRect/>
          </a:stretch>
        </p:blipFill>
        <p:spPr>
          <a:xfrm>
            <a:off x="35496" y="2412196"/>
            <a:ext cx="4507257" cy="3537084"/>
          </a:xfrm>
          <a:noFill/>
          <a:ln/>
          <a:effectLst>
            <a:outerShdw dist="35921" dir="2700000" algn="ctr" rotWithShape="0">
              <a:srgbClr val="808080"/>
            </a:outerShdw>
            <a:reflection blurRad="6350" stA="50000" endA="300" endPos="55500" dist="50800" dir="5400000" sy="-100000" algn="bl" rotWithShape="0"/>
          </a:effectLst>
          <a:scene3d>
            <a:camera prst="perspectiveContrastingRightFacing"/>
            <a:lightRig rig="threePt" dir="t"/>
          </a:scene3d>
        </p:spPr>
      </p:pic>
      <p:sp>
        <p:nvSpPr>
          <p:cNvPr id="9" name="Rectangle 5"/>
          <p:cNvSpPr>
            <a:spLocks noGrp="1" noChangeArrowheads="1"/>
          </p:cNvSpPr>
          <p:nvPr>
            <p:ph type="body" sz="half" idx="2"/>
          </p:nvPr>
        </p:nvSpPr>
        <p:spPr>
          <a:xfrm>
            <a:off x="3995936" y="1600200"/>
            <a:ext cx="5148064" cy="4530725"/>
          </a:xfrm>
        </p:spPr>
        <p:txBody>
          <a:bodyPr vert="horz">
            <a:noAutofit/>
          </a:bodyPr>
          <a:lstStyle/>
          <a:p>
            <a:pPr marL="0" indent="0">
              <a:lnSpc>
                <a:spcPct val="90000"/>
              </a:lnSpc>
              <a:buNone/>
            </a:pPr>
            <a:r>
              <a:rPr lang="de-DE" sz="2400" b="1" dirty="0" err="1" smtClean="0">
                <a:solidFill>
                  <a:srgbClr val="FFFF00"/>
                </a:solidFill>
                <a:hlinkClick r:id="rId3"/>
              </a:rPr>
              <a:t>SpoilerSync.gsk</a:t>
            </a:r>
            <a:endParaRPr lang="de-DE" sz="2400" b="1" dirty="0" smtClean="0">
              <a:solidFill>
                <a:srgbClr val="FFFF00"/>
              </a:solidFill>
            </a:endParaRPr>
          </a:p>
          <a:p>
            <a:pPr>
              <a:lnSpc>
                <a:spcPct val="90000"/>
              </a:lnSpc>
            </a:pPr>
            <a:r>
              <a:rPr lang="de-DE" sz="2400" dirty="0" smtClean="0"/>
              <a:t>Liest den </a:t>
            </a:r>
            <a:r>
              <a:rPr lang="de-DE" sz="2400" dirty="0" err="1" smtClean="0"/>
              <a:t>SpoilerSync</a:t>
            </a:r>
            <a:r>
              <a:rPr lang="de-DE" sz="2400" dirty="0" smtClean="0"/>
              <a:t>-Ordner aus.</a:t>
            </a:r>
          </a:p>
          <a:p>
            <a:pPr>
              <a:lnSpc>
                <a:spcPct val="90000"/>
              </a:lnSpc>
            </a:pPr>
            <a:r>
              <a:rPr lang="de-DE" sz="2400" dirty="0" smtClean="0"/>
              <a:t>Kopiert das Bild in die User Notes.</a:t>
            </a:r>
          </a:p>
          <a:p>
            <a:pPr>
              <a:lnSpc>
                <a:spcPct val="90000"/>
              </a:lnSpc>
            </a:pPr>
            <a:r>
              <a:rPr lang="de-DE" sz="2400" dirty="0" smtClean="0"/>
              <a:t>Spoiler werden beim Synchronisieren des </a:t>
            </a:r>
            <a:r>
              <a:rPr lang="de-DE" sz="2400" dirty="0" err="1" smtClean="0"/>
              <a:t>GPSr</a:t>
            </a:r>
            <a:r>
              <a:rPr lang="de-DE" sz="2400" dirty="0" smtClean="0"/>
              <a:t> übertragen.</a:t>
            </a:r>
          </a:p>
          <a:p>
            <a:pPr>
              <a:lnSpc>
                <a:spcPct val="90000"/>
              </a:lnSpc>
            </a:pPr>
            <a:r>
              <a:rPr lang="de-DE" sz="2400" dirty="0" smtClean="0"/>
              <a:t>Spoiler werden im GSAK Split Screen angezeigt.</a:t>
            </a:r>
            <a:endParaRPr lang="de-DE" sz="2400" dirty="0"/>
          </a:p>
        </p:txBody>
      </p:sp>
      <p:sp>
        <p:nvSpPr>
          <p:cNvPr id="8" name="Line 10"/>
          <p:cNvSpPr>
            <a:spLocks noChangeShapeType="1"/>
          </p:cNvSpPr>
          <p:nvPr/>
        </p:nvSpPr>
        <p:spPr bwMode="auto">
          <a:xfrm flipV="1">
            <a:off x="2987824" y="3715655"/>
            <a:ext cx="1163262" cy="865472"/>
          </a:xfrm>
          <a:prstGeom prst="line">
            <a:avLst/>
          </a:prstGeom>
          <a:noFill/>
          <a:ln w="57150">
            <a:solidFill>
              <a:srgbClr val="C00000"/>
            </a:solidFill>
            <a:round/>
            <a:headEnd type="triangle" w="med" len="med"/>
            <a:tailEnd/>
          </a:ln>
          <a:effectLst/>
          <a:scene3d>
            <a:camera prst="orthographicFront"/>
            <a:lightRig rig="threePt" dir="t"/>
          </a:scene3d>
          <a:sp3d>
            <a:bevelT prst="angle"/>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 name="Foliennummernplatzhalter 1"/>
          <p:cNvSpPr>
            <a:spLocks noGrp="1"/>
          </p:cNvSpPr>
          <p:nvPr>
            <p:ph type="sldNum" sz="quarter" idx="12"/>
          </p:nvPr>
        </p:nvSpPr>
        <p:spPr/>
        <p:txBody>
          <a:bodyPr/>
          <a:lstStyle/>
          <a:p>
            <a:fld id="{52331589-1D56-44A2-BAFA-1E14EBF12940}" type="slidenum">
              <a:rPr lang="de-DE" smtClean="0"/>
              <a:pPr/>
              <a:t>10</a:t>
            </a:fld>
            <a:endParaRPr lang="de-DE"/>
          </a:p>
        </p:txBody>
      </p:sp>
    </p:spTree>
    <p:extLst>
      <p:ext uri="{BB962C8B-B14F-4D97-AF65-F5344CB8AC3E}">
        <p14:creationId xmlns:p14="http://schemas.microsoft.com/office/powerpoint/2010/main" val="3806620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de-DE" dirty="0" smtClean="0"/>
              <a:t>Spoiler hinzufügen 4</a:t>
            </a:r>
            <a:endParaRPr lang="de-DE" dirty="0"/>
          </a:p>
        </p:txBody>
      </p:sp>
      <p:sp>
        <p:nvSpPr>
          <p:cNvPr id="9" name="Rectangle 5"/>
          <p:cNvSpPr>
            <a:spLocks noGrp="1" noChangeArrowheads="1"/>
          </p:cNvSpPr>
          <p:nvPr>
            <p:ph type="body" sz="half" idx="2"/>
          </p:nvPr>
        </p:nvSpPr>
        <p:spPr>
          <a:xfrm>
            <a:off x="3419872" y="2730624"/>
            <a:ext cx="5724128" cy="1396752"/>
          </a:xfrm>
        </p:spPr>
        <p:txBody>
          <a:bodyPr vert="horz">
            <a:noAutofit/>
          </a:bodyPr>
          <a:lstStyle/>
          <a:p>
            <a:pPr marL="0" indent="0">
              <a:lnSpc>
                <a:spcPct val="90000"/>
              </a:lnSpc>
              <a:buNone/>
            </a:pPr>
            <a:r>
              <a:rPr lang="de-DE" sz="2400" dirty="0" smtClean="0"/>
              <a:t>Für </a:t>
            </a:r>
            <a:r>
              <a:rPr lang="de-DE" sz="2400" dirty="0" err="1" smtClean="0"/>
              <a:t>Garmin</a:t>
            </a:r>
            <a:r>
              <a:rPr lang="de-DE" sz="2400" dirty="0" smtClean="0"/>
              <a:t>-Geräte gibt es allerdings  eine einfache(</a:t>
            </a:r>
            <a:r>
              <a:rPr lang="de-DE" sz="2400" dirty="0" err="1" smtClean="0"/>
              <a:t>re</a:t>
            </a:r>
            <a:r>
              <a:rPr lang="de-DE" sz="2400" dirty="0" smtClean="0"/>
              <a:t>) Alternative:</a:t>
            </a:r>
            <a:br>
              <a:rPr lang="de-DE" sz="2400" dirty="0" smtClean="0"/>
            </a:br>
            <a:r>
              <a:rPr lang="de-DE" sz="2400" dirty="0" smtClean="0">
                <a:hlinkClick r:id="rId2"/>
              </a:rPr>
              <a:t>http</a:t>
            </a:r>
            <a:r>
              <a:rPr lang="de-DE" sz="2400" dirty="0">
                <a:hlinkClick r:id="rId2"/>
              </a:rPr>
              <a:t>://www.rchnet.ch/spoilertool</a:t>
            </a:r>
            <a:r>
              <a:rPr lang="de-DE" sz="2400" dirty="0" smtClean="0">
                <a:hlinkClick r:id="rId2"/>
              </a:rPr>
              <a:t>/</a:t>
            </a:r>
            <a:endParaRPr lang="de-DE" sz="2400" dirty="0" smtClean="0"/>
          </a:p>
        </p:txBody>
      </p:sp>
      <p:pic>
        <p:nvPicPr>
          <p:cNvPr id="1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07504" y="1484784"/>
            <a:ext cx="3148469" cy="4530725"/>
          </a:xfrm>
          <a:prstGeom prst="rect">
            <a:avLst/>
          </a:prstGeom>
          <a:noFill/>
          <a:ln/>
          <a:effectLst>
            <a:outerShdw dist="35921" dir="2700000" algn="ctr" rotWithShape="0">
              <a:srgbClr val="808080"/>
            </a:outerShdw>
            <a:reflection blurRad="6350" stA="50000" endA="300" endPos="55500" dist="50800" dir="5400000" sy="-100000" algn="bl" rotWithShape="0"/>
          </a:effectLst>
          <a:scene3d>
            <a:camera prst="perspectiveContrastingRigh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liennummernplatzhalter 3"/>
          <p:cNvSpPr>
            <a:spLocks noGrp="1"/>
          </p:cNvSpPr>
          <p:nvPr>
            <p:ph type="sldNum" sz="quarter" idx="12"/>
          </p:nvPr>
        </p:nvSpPr>
        <p:spPr/>
        <p:txBody>
          <a:bodyPr/>
          <a:lstStyle/>
          <a:p>
            <a:fld id="{52331589-1D56-44A2-BAFA-1E14EBF12940}" type="slidenum">
              <a:rPr lang="de-DE" smtClean="0"/>
              <a:pPr/>
              <a:t>11</a:t>
            </a:fld>
            <a:endParaRPr lang="de-DE"/>
          </a:p>
        </p:txBody>
      </p:sp>
    </p:spTree>
    <p:extLst>
      <p:ext uri="{BB962C8B-B14F-4D97-AF65-F5344CB8AC3E}">
        <p14:creationId xmlns:p14="http://schemas.microsoft.com/office/powerpoint/2010/main" val="497695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de-DE" dirty="0" err="1" smtClean="0"/>
              <a:t>GCVote</a:t>
            </a:r>
            <a:r>
              <a:rPr lang="de-DE" dirty="0" smtClean="0"/>
              <a:t> hinzufügen</a:t>
            </a:r>
            <a:endParaRPr lang="de-DE" dirty="0"/>
          </a:p>
        </p:txBody>
      </p:sp>
      <p:pic>
        <p:nvPicPr>
          <p:cNvPr id="3" name="Inhaltsplatzhalt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8520" y="2348880"/>
            <a:ext cx="4801110" cy="2469141"/>
          </a:xfrm>
          <a:noFill/>
          <a:ln/>
          <a:effectLst>
            <a:outerShdw dist="35921" dir="2700000" algn="ctr" rotWithShape="0">
              <a:srgbClr val="808080"/>
            </a:outerShdw>
            <a:reflection blurRad="6350" stA="50000" endA="300" endPos="55500" dist="50800" dir="5400000" sy="-100000" algn="bl" rotWithShape="0"/>
          </a:effectLst>
          <a:scene3d>
            <a:camera prst="perspectiveContrastingRightFacing"/>
            <a:lightRig rig="threePt" dir="t"/>
          </a:scene3d>
        </p:spPr>
      </p:pic>
      <p:sp>
        <p:nvSpPr>
          <p:cNvPr id="9" name="Rectangle 5"/>
          <p:cNvSpPr>
            <a:spLocks noGrp="1" noChangeArrowheads="1"/>
          </p:cNvSpPr>
          <p:nvPr>
            <p:ph type="body" sz="half" idx="2"/>
          </p:nvPr>
        </p:nvSpPr>
        <p:spPr>
          <a:xfrm>
            <a:off x="3995936" y="1600200"/>
            <a:ext cx="5148064" cy="4530725"/>
          </a:xfrm>
        </p:spPr>
        <p:txBody>
          <a:bodyPr vert="horz">
            <a:noAutofit/>
          </a:bodyPr>
          <a:lstStyle/>
          <a:p>
            <a:pPr marL="0" indent="0">
              <a:lnSpc>
                <a:spcPct val="90000"/>
              </a:lnSpc>
              <a:buNone/>
            </a:pPr>
            <a:r>
              <a:rPr lang="de-DE" sz="2400" dirty="0" err="1" smtClean="0">
                <a:hlinkClick r:id="rId3"/>
              </a:rPr>
              <a:t>GCVoteGrabber.gsk</a:t>
            </a:r>
            <a:endParaRPr lang="de-DE" sz="2400" dirty="0" smtClean="0"/>
          </a:p>
          <a:p>
            <a:pPr>
              <a:lnSpc>
                <a:spcPct val="90000"/>
              </a:lnSpc>
            </a:pPr>
            <a:r>
              <a:rPr lang="de-DE" sz="2400" dirty="0" err="1" smtClean="0"/>
              <a:t>GCVotes</a:t>
            </a:r>
            <a:r>
              <a:rPr lang="de-DE" sz="2400" dirty="0" smtClean="0"/>
              <a:t> in die Datenbank einfügen</a:t>
            </a:r>
          </a:p>
          <a:p>
            <a:pPr>
              <a:lnSpc>
                <a:spcPct val="90000"/>
              </a:lnSpc>
            </a:pPr>
            <a:r>
              <a:rPr lang="de-DE" sz="2400" dirty="0" smtClean="0"/>
              <a:t>Aus GSAK heraus </a:t>
            </a:r>
            <a:r>
              <a:rPr lang="de-DE" sz="2400" dirty="0" err="1" smtClean="0"/>
              <a:t>GCVotes</a:t>
            </a:r>
            <a:r>
              <a:rPr lang="de-DE" sz="2400" dirty="0" smtClean="0"/>
              <a:t> verteilen</a:t>
            </a:r>
          </a:p>
          <a:p>
            <a:pPr>
              <a:lnSpc>
                <a:spcPct val="90000"/>
              </a:lnSpc>
            </a:pPr>
            <a:r>
              <a:rPr lang="de-DE" sz="2400" dirty="0" smtClean="0"/>
              <a:t>Werte in die User Notes einbinden</a:t>
            </a:r>
          </a:p>
          <a:p>
            <a:pPr marL="0" indent="0">
              <a:lnSpc>
                <a:spcPct val="90000"/>
              </a:lnSpc>
              <a:buNone/>
            </a:pPr>
            <a:r>
              <a:rPr lang="de-DE" sz="2400" dirty="0" err="1">
                <a:hlinkClick r:id="rId4"/>
              </a:rPr>
              <a:t>GCVote_HTML_Include.gsk</a:t>
            </a:r>
            <a:r>
              <a:rPr lang="de-DE" sz="2400" dirty="0"/>
              <a:t> </a:t>
            </a:r>
          </a:p>
          <a:p>
            <a:pPr>
              <a:lnSpc>
                <a:spcPct val="90000"/>
              </a:lnSpc>
            </a:pPr>
            <a:r>
              <a:rPr lang="de-DE" sz="2400" dirty="0"/>
              <a:t>Fügt </a:t>
            </a:r>
            <a:r>
              <a:rPr lang="de-DE" sz="2400" dirty="0" err="1"/>
              <a:t>GCVote</a:t>
            </a:r>
            <a:r>
              <a:rPr lang="de-DE" sz="2400" dirty="0"/>
              <a:t> in den Split Screen </a:t>
            </a:r>
            <a:r>
              <a:rPr lang="de-DE" sz="2400" dirty="0" smtClean="0"/>
              <a:t>ein</a:t>
            </a:r>
            <a:endParaRPr lang="de-DE" sz="2400" dirty="0"/>
          </a:p>
        </p:txBody>
      </p:sp>
      <p:sp>
        <p:nvSpPr>
          <p:cNvPr id="8" name="Line 10"/>
          <p:cNvSpPr>
            <a:spLocks noChangeShapeType="1"/>
          </p:cNvSpPr>
          <p:nvPr/>
        </p:nvSpPr>
        <p:spPr bwMode="auto">
          <a:xfrm flipV="1">
            <a:off x="2195736" y="3789038"/>
            <a:ext cx="1948561" cy="432049"/>
          </a:xfrm>
          <a:prstGeom prst="line">
            <a:avLst/>
          </a:prstGeom>
          <a:noFill/>
          <a:ln w="57150">
            <a:solidFill>
              <a:srgbClr val="C00000"/>
            </a:solidFill>
            <a:round/>
            <a:headEnd type="triangle" w="med" len="med"/>
            <a:tailEnd/>
          </a:ln>
          <a:effectLst/>
          <a:scene3d>
            <a:camera prst="orthographicFront"/>
            <a:lightRig rig="threePt" dir="t"/>
          </a:scene3d>
          <a:sp3d>
            <a:bevelT prst="angle"/>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 name="Foliennummernplatzhalter 1"/>
          <p:cNvSpPr>
            <a:spLocks noGrp="1"/>
          </p:cNvSpPr>
          <p:nvPr>
            <p:ph type="sldNum" sz="quarter" idx="12"/>
          </p:nvPr>
        </p:nvSpPr>
        <p:spPr/>
        <p:txBody>
          <a:bodyPr/>
          <a:lstStyle/>
          <a:p>
            <a:fld id="{52331589-1D56-44A2-BAFA-1E14EBF12940}" type="slidenum">
              <a:rPr lang="de-DE" smtClean="0"/>
              <a:pPr/>
              <a:t>12</a:t>
            </a:fld>
            <a:endParaRPr lang="de-DE"/>
          </a:p>
        </p:txBody>
      </p:sp>
    </p:spTree>
    <p:extLst>
      <p:ext uri="{BB962C8B-B14F-4D97-AF65-F5344CB8AC3E}">
        <p14:creationId xmlns:p14="http://schemas.microsoft.com/office/powerpoint/2010/main" val="3364841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de-DE" dirty="0" err="1" smtClean="0"/>
              <a:t>GCVote</a:t>
            </a:r>
            <a:r>
              <a:rPr lang="de-DE" dirty="0" smtClean="0"/>
              <a:t> auf das </a:t>
            </a:r>
            <a:r>
              <a:rPr lang="de-DE" dirty="0" err="1" smtClean="0"/>
              <a:t>GPSr</a:t>
            </a:r>
            <a:r>
              <a:rPr lang="de-DE" dirty="0" smtClean="0"/>
              <a:t> übertragen</a:t>
            </a:r>
            <a:endParaRPr lang="de-DE" dirty="0"/>
          </a:p>
        </p:txBody>
      </p:sp>
      <p:pic>
        <p:nvPicPr>
          <p:cNvPr id="3" name="Inhaltsplatzhalter 2"/>
          <p:cNvPicPr>
            <a:picLocks noGrp="1" noChangeAspect="1"/>
          </p:cNvPicPr>
          <p:nvPr>
            <p:ph sz="half" idx="1"/>
          </p:nvPr>
        </p:nvPicPr>
        <p:blipFill>
          <a:blip r:embed="rId2" cstate="screen">
            <a:extLst>
              <a:ext uri="{28A0092B-C50C-407E-A947-70E740481C1C}">
                <a14:useLocalDpi xmlns:a14="http://schemas.microsoft.com/office/drawing/2010/main" val="0"/>
              </a:ext>
            </a:extLst>
          </a:blip>
          <a:stretch>
            <a:fillRect/>
          </a:stretch>
        </p:blipFill>
        <p:spPr>
          <a:xfrm>
            <a:off x="-108520" y="2204864"/>
            <a:ext cx="4603044" cy="2613157"/>
          </a:xfrm>
          <a:noFill/>
          <a:ln/>
          <a:effectLst>
            <a:outerShdw dist="35921" dir="2700000" algn="ctr" rotWithShape="0">
              <a:srgbClr val="808080"/>
            </a:outerShdw>
            <a:reflection blurRad="6350" stA="50000" endA="300" endPos="55500" dist="50800" dir="5400000" sy="-100000" algn="bl" rotWithShape="0"/>
          </a:effectLst>
          <a:scene3d>
            <a:camera prst="perspectiveContrastingRightFacing"/>
            <a:lightRig rig="threePt" dir="t"/>
          </a:scene3d>
        </p:spPr>
      </p:pic>
      <p:sp>
        <p:nvSpPr>
          <p:cNvPr id="9" name="Rectangle 5"/>
          <p:cNvSpPr>
            <a:spLocks noGrp="1" noChangeArrowheads="1"/>
          </p:cNvSpPr>
          <p:nvPr>
            <p:ph type="body" sz="half" idx="2"/>
          </p:nvPr>
        </p:nvSpPr>
        <p:spPr>
          <a:xfrm>
            <a:off x="3779912" y="1600200"/>
            <a:ext cx="5364088" cy="4530725"/>
          </a:xfrm>
        </p:spPr>
        <p:txBody>
          <a:bodyPr vert="horz">
            <a:noAutofit/>
          </a:bodyPr>
          <a:lstStyle/>
          <a:p>
            <a:pPr marL="0" indent="0">
              <a:lnSpc>
                <a:spcPct val="90000"/>
              </a:lnSpc>
              <a:buNone/>
            </a:pPr>
            <a:r>
              <a:rPr lang="de-DE" sz="2400" dirty="0" err="1" smtClean="0">
                <a:hlinkClick r:id="rId3"/>
              </a:rPr>
              <a:t>GarminExport.gsk</a:t>
            </a:r>
            <a:endParaRPr lang="de-DE" sz="2400" dirty="0" smtClean="0"/>
          </a:p>
          <a:p>
            <a:pPr>
              <a:lnSpc>
                <a:spcPct val="90000"/>
              </a:lnSpc>
            </a:pPr>
            <a:r>
              <a:rPr lang="de-DE" sz="2400" dirty="0" smtClean="0"/>
              <a:t>Oregon, Colorado, Dakota, </a:t>
            </a:r>
            <a:br>
              <a:rPr lang="de-DE" sz="2400" dirty="0" smtClean="0"/>
            </a:br>
            <a:r>
              <a:rPr lang="de-DE" sz="2400" dirty="0" err="1" smtClean="0"/>
              <a:t>GPSMap</a:t>
            </a:r>
            <a:r>
              <a:rPr lang="de-DE" sz="2400" dirty="0" smtClean="0"/>
              <a:t> 62/78</a:t>
            </a:r>
          </a:p>
          <a:p>
            <a:pPr>
              <a:lnSpc>
                <a:spcPct val="90000"/>
              </a:lnSpc>
            </a:pPr>
            <a:r>
              <a:rPr lang="de-DE" sz="2400" dirty="0" smtClean="0"/>
              <a:t>Custom User Export </a:t>
            </a:r>
            <a:r>
              <a:rPr lang="de-DE" sz="2400" dirty="0" err="1" smtClean="0"/>
              <a:t>Macros</a:t>
            </a:r>
            <a:r>
              <a:rPr lang="de-DE" sz="2400" dirty="0" smtClean="0"/>
              <a:t>:</a:t>
            </a:r>
          </a:p>
          <a:p>
            <a:pPr lvl="1">
              <a:lnSpc>
                <a:spcPct val="90000"/>
              </a:lnSpc>
            </a:pPr>
            <a:r>
              <a:rPr lang="de-DE" sz="2400" dirty="0"/>
              <a:t>Add </a:t>
            </a:r>
            <a:r>
              <a:rPr lang="de-DE" sz="2400" dirty="0" err="1"/>
              <a:t>to</a:t>
            </a:r>
            <a:r>
              <a:rPr lang="de-DE" sz="2400" dirty="0"/>
              <a:t> </a:t>
            </a:r>
            <a:r>
              <a:rPr lang="de-DE" sz="2400" dirty="0" err="1"/>
              <a:t>first</a:t>
            </a:r>
            <a:r>
              <a:rPr lang="de-DE" sz="2400" dirty="0"/>
              <a:t> log</a:t>
            </a:r>
            <a:br>
              <a:rPr lang="de-DE" sz="2400" dirty="0"/>
            </a:br>
            <a:r>
              <a:rPr lang="de-DE" sz="2000" dirty="0">
                <a:latin typeface="Courier New" pitchFamily="49" charset="0"/>
                <a:cs typeface="Courier New" pitchFamily="49" charset="0"/>
              </a:rPr>
              <a:t>$</a:t>
            </a:r>
            <a:r>
              <a:rPr lang="de-DE" sz="2000" dirty="0" err="1">
                <a:latin typeface="Courier New" pitchFamily="49" charset="0"/>
                <a:cs typeface="Courier New" pitchFamily="49" charset="0"/>
              </a:rPr>
              <a:t>GCV_Average</a:t>
            </a:r>
            <a:r>
              <a:rPr lang="de-DE" sz="2000" dirty="0">
                <a:latin typeface="Courier New" pitchFamily="49" charset="0"/>
                <a:cs typeface="Courier New" pitchFamily="49" charset="0"/>
              </a:rPr>
              <a:t> = </a:t>
            </a:r>
            <a:r>
              <a:rPr lang="de-DE" sz="2000" dirty="0" err="1">
                <a:latin typeface="Courier New" pitchFamily="49" charset="0"/>
                <a:cs typeface="Courier New" pitchFamily="49" charset="0"/>
              </a:rPr>
              <a:t>CustomGet</a:t>
            </a:r>
            <a:r>
              <a:rPr lang="de-DE" sz="2000" dirty="0">
                <a:latin typeface="Courier New" pitchFamily="49" charset="0"/>
                <a:cs typeface="Courier New" pitchFamily="49" charset="0"/>
              </a:rPr>
              <a:t>("</a:t>
            </a:r>
            <a:r>
              <a:rPr lang="de-DE" sz="2000" dirty="0" err="1">
                <a:latin typeface="Courier New" pitchFamily="49" charset="0"/>
                <a:cs typeface="Courier New" pitchFamily="49" charset="0"/>
              </a:rPr>
              <a:t>GCV_AverageVote</a:t>
            </a:r>
            <a:r>
              <a:rPr lang="de-DE" sz="2000" dirty="0">
                <a:latin typeface="Courier New" pitchFamily="49" charset="0"/>
                <a:cs typeface="Courier New" pitchFamily="49" charset="0"/>
              </a:rPr>
              <a:t>")</a:t>
            </a:r>
            <a:br>
              <a:rPr lang="de-DE" sz="2000" dirty="0">
                <a:latin typeface="Courier New" pitchFamily="49" charset="0"/>
                <a:cs typeface="Courier New" pitchFamily="49" charset="0"/>
              </a:rPr>
            </a:br>
            <a:r>
              <a:rPr lang="de-DE" sz="2000" dirty="0">
                <a:latin typeface="Courier New" pitchFamily="49" charset="0"/>
                <a:cs typeface="Courier New" pitchFamily="49" charset="0"/>
              </a:rPr>
              <a:t>$</a:t>
            </a:r>
            <a:r>
              <a:rPr lang="de-DE" sz="2000" dirty="0" err="1">
                <a:latin typeface="Courier New" pitchFamily="49" charset="0"/>
                <a:cs typeface="Courier New" pitchFamily="49" charset="0"/>
              </a:rPr>
              <a:t>GCV_VoteCount</a:t>
            </a:r>
            <a:r>
              <a:rPr lang="de-DE" sz="2000" dirty="0">
                <a:latin typeface="Courier New" pitchFamily="49" charset="0"/>
                <a:cs typeface="Courier New" pitchFamily="49" charset="0"/>
              </a:rPr>
              <a:t> = </a:t>
            </a:r>
            <a:r>
              <a:rPr lang="de-DE" sz="2000" dirty="0" err="1">
                <a:latin typeface="Courier New" pitchFamily="49" charset="0"/>
                <a:cs typeface="Courier New" pitchFamily="49" charset="0"/>
              </a:rPr>
              <a:t>CustomGet</a:t>
            </a:r>
            <a:r>
              <a:rPr lang="de-DE" sz="2000" dirty="0">
                <a:latin typeface="Courier New" pitchFamily="49" charset="0"/>
                <a:cs typeface="Courier New" pitchFamily="49" charset="0"/>
              </a:rPr>
              <a:t>("</a:t>
            </a:r>
            <a:r>
              <a:rPr lang="de-DE" sz="2000" dirty="0" err="1" smtClean="0">
                <a:latin typeface="Courier New" pitchFamily="49" charset="0"/>
                <a:cs typeface="Courier New" pitchFamily="49" charset="0"/>
              </a:rPr>
              <a:t>GCV_VoteCount</a:t>
            </a:r>
            <a:r>
              <a:rPr lang="de-DE" sz="2000" dirty="0" smtClean="0">
                <a:latin typeface="Courier New" pitchFamily="49" charset="0"/>
                <a:cs typeface="Courier New" pitchFamily="49" charset="0"/>
              </a:rPr>
              <a:t>“)</a:t>
            </a:r>
          </a:p>
          <a:p>
            <a:pPr lvl="1">
              <a:lnSpc>
                <a:spcPct val="90000"/>
              </a:lnSpc>
            </a:pPr>
            <a:r>
              <a:rPr lang="de-DE" sz="2400" dirty="0"/>
              <a:t>Ergebnis:</a:t>
            </a:r>
            <a:br>
              <a:rPr lang="de-DE" sz="2400" dirty="0"/>
            </a:br>
            <a:r>
              <a:rPr lang="de-DE" sz="2000" dirty="0" err="1">
                <a:latin typeface="Courier New" pitchFamily="49" charset="0"/>
                <a:cs typeface="Courier New" pitchFamily="49" charset="0"/>
              </a:rPr>
              <a:t>GCVote</a:t>
            </a:r>
            <a:r>
              <a:rPr lang="de-DE" sz="2000" dirty="0">
                <a:latin typeface="Courier New" pitchFamily="49" charset="0"/>
                <a:cs typeface="Courier New" pitchFamily="49" charset="0"/>
              </a:rPr>
              <a:t>: 4.0 </a:t>
            </a:r>
            <a:br>
              <a:rPr lang="de-DE" sz="2000" dirty="0">
                <a:latin typeface="Courier New" pitchFamily="49" charset="0"/>
                <a:cs typeface="Courier New" pitchFamily="49" charset="0"/>
              </a:rPr>
            </a:br>
            <a:r>
              <a:rPr lang="de-DE" sz="2000" dirty="0">
                <a:latin typeface="Courier New" pitchFamily="49" charset="0"/>
                <a:cs typeface="Courier New" pitchFamily="49" charset="0"/>
              </a:rPr>
              <a:t>Bewertungen: </a:t>
            </a:r>
            <a:r>
              <a:rPr lang="de-DE" sz="2000" dirty="0" smtClean="0">
                <a:latin typeface="Courier New" pitchFamily="49" charset="0"/>
                <a:cs typeface="Courier New" pitchFamily="49" charset="0"/>
              </a:rPr>
              <a:t>40</a:t>
            </a:r>
            <a:endParaRPr lang="de-DE" sz="2000" dirty="0">
              <a:latin typeface="Courier New" pitchFamily="49" charset="0"/>
              <a:cs typeface="Courier New" pitchFamily="49" charset="0"/>
            </a:endParaRPr>
          </a:p>
        </p:txBody>
      </p:sp>
      <p:sp>
        <p:nvSpPr>
          <p:cNvPr id="8" name="Line 10"/>
          <p:cNvSpPr>
            <a:spLocks noChangeShapeType="1"/>
          </p:cNvSpPr>
          <p:nvPr/>
        </p:nvSpPr>
        <p:spPr bwMode="auto">
          <a:xfrm>
            <a:off x="3275856" y="3212975"/>
            <a:ext cx="1152129" cy="1728193"/>
          </a:xfrm>
          <a:prstGeom prst="line">
            <a:avLst/>
          </a:prstGeom>
          <a:noFill/>
          <a:ln w="57150">
            <a:solidFill>
              <a:srgbClr val="C00000"/>
            </a:solidFill>
            <a:round/>
            <a:headEnd type="triangle" w="med" len="med"/>
            <a:tailEnd/>
          </a:ln>
          <a:effectLst/>
          <a:scene3d>
            <a:camera prst="orthographicFront"/>
            <a:lightRig rig="threePt" dir="t"/>
          </a:scene3d>
          <a:sp3d>
            <a:bevelT prst="angle"/>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 name="Foliennummernplatzhalter 1"/>
          <p:cNvSpPr>
            <a:spLocks noGrp="1"/>
          </p:cNvSpPr>
          <p:nvPr>
            <p:ph type="sldNum" sz="quarter" idx="12"/>
          </p:nvPr>
        </p:nvSpPr>
        <p:spPr/>
        <p:txBody>
          <a:bodyPr/>
          <a:lstStyle/>
          <a:p>
            <a:fld id="{52331589-1D56-44A2-BAFA-1E14EBF12940}" type="slidenum">
              <a:rPr lang="de-DE" smtClean="0"/>
              <a:pPr/>
              <a:t>13</a:t>
            </a:fld>
            <a:endParaRPr lang="de-DE"/>
          </a:p>
        </p:txBody>
      </p:sp>
    </p:spTree>
    <p:extLst>
      <p:ext uri="{BB962C8B-B14F-4D97-AF65-F5344CB8AC3E}">
        <p14:creationId xmlns:p14="http://schemas.microsoft.com/office/powerpoint/2010/main" val="1085399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de-DE" dirty="0" smtClean="0"/>
              <a:t>Apropos User </a:t>
            </a:r>
            <a:r>
              <a:rPr lang="de-DE" dirty="0"/>
              <a:t>N</a:t>
            </a:r>
            <a:r>
              <a:rPr lang="de-DE" dirty="0" smtClean="0"/>
              <a:t>otes…</a:t>
            </a:r>
            <a:endParaRPr lang="de-DE" dirty="0"/>
          </a:p>
        </p:txBody>
      </p:sp>
      <p:pic>
        <p:nvPicPr>
          <p:cNvPr id="3" name="Inhaltsplatzhalt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1520" y="1556792"/>
            <a:ext cx="2954469" cy="3810755"/>
          </a:xfrm>
          <a:noFill/>
          <a:ln/>
          <a:effectLst>
            <a:outerShdw dist="35921" dir="2700000" algn="ctr" rotWithShape="0">
              <a:srgbClr val="808080"/>
            </a:outerShdw>
            <a:reflection blurRad="6350" stA="50000" endA="300" endPos="55500" dist="50800" dir="5400000" sy="-100000" algn="bl" rotWithShape="0"/>
          </a:effectLst>
          <a:scene3d>
            <a:camera prst="perspectiveContrastingRightFacing"/>
            <a:lightRig rig="threePt" dir="t"/>
          </a:scene3d>
        </p:spPr>
      </p:pic>
      <p:sp>
        <p:nvSpPr>
          <p:cNvPr id="9" name="Rectangle 5"/>
          <p:cNvSpPr>
            <a:spLocks noGrp="1" noChangeArrowheads="1"/>
          </p:cNvSpPr>
          <p:nvPr>
            <p:ph type="body" sz="half" idx="2"/>
          </p:nvPr>
        </p:nvSpPr>
        <p:spPr>
          <a:xfrm>
            <a:off x="3779912" y="1600200"/>
            <a:ext cx="5364088" cy="4530725"/>
          </a:xfrm>
        </p:spPr>
        <p:txBody>
          <a:bodyPr vert="horz">
            <a:noAutofit/>
          </a:bodyPr>
          <a:lstStyle/>
          <a:p>
            <a:pPr>
              <a:lnSpc>
                <a:spcPct val="90000"/>
              </a:lnSpc>
            </a:pPr>
            <a:r>
              <a:rPr lang="de-DE" sz="2400" dirty="0"/>
              <a:t>Mittels </a:t>
            </a:r>
            <a:r>
              <a:rPr lang="de-DE" sz="2400" smtClean="0"/>
              <a:t>User Notes </a:t>
            </a:r>
            <a:r>
              <a:rPr lang="de-DE" sz="2400" dirty="0"/>
              <a:t>kann man z.B. auch eine </a:t>
            </a:r>
            <a:r>
              <a:rPr lang="de-DE" sz="2400" dirty="0" err="1"/>
              <a:t>Todo</a:t>
            </a:r>
            <a:r>
              <a:rPr lang="de-DE" sz="2400" dirty="0"/>
              <a:t>-Liste verwalten</a:t>
            </a:r>
            <a:r>
              <a:rPr lang="de-DE" sz="2400" dirty="0" smtClean="0"/>
              <a:t>…</a:t>
            </a:r>
          </a:p>
          <a:p>
            <a:pPr>
              <a:lnSpc>
                <a:spcPct val="90000"/>
              </a:lnSpc>
            </a:pPr>
            <a:r>
              <a:rPr lang="de-DE" sz="2400" dirty="0" smtClean="0"/>
              <a:t>Zugriff via: </a:t>
            </a:r>
            <a:r>
              <a:rPr lang="de-DE" sz="2400" dirty="0" err="1" smtClean="0"/>
              <a:t>Wegpunkt</a:t>
            </a:r>
            <a:r>
              <a:rPr lang="de-DE" sz="2400" dirty="0" smtClean="0"/>
              <a:t> </a:t>
            </a:r>
            <a:r>
              <a:rPr lang="de-DE" sz="2400" dirty="0" smtClean="0">
                <a:sym typeface="Wingdings" pitchFamily="2" charset="2"/>
              </a:rPr>
              <a:t></a:t>
            </a:r>
            <a:r>
              <a:rPr lang="de-DE" sz="2400" dirty="0" smtClean="0"/>
              <a:t>Bearbeiten </a:t>
            </a:r>
            <a:r>
              <a:rPr lang="de-DE" sz="2400" dirty="0">
                <a:sym typeface="Wingdings" pitchFamily="2" charset="2"/>
              </a:rPr>
              <a:t> </a:t>
            </a:r>
            <a:r>
              <a:rPr lang="de-DE" sz="2400" dirty="0" smtClean="0"/>
              <a:t>Angepasst</a:t>
            </a:r>
            <a:r>
              <a:rPr lang="de-DE" sz="2400" dirty="0"/>
              <a:t>.</a:t>
            </a:r>
          </a:p>
        </p:txBody>
      </p:sp>
      <p:sp>
        <p:nvSpPr>
          <p:cNvPr id="2" name="Foliennummernplatzhalter 1"/>
          <p:cNvSpPr>
            <a:spLocks noGrp="1"/>
          </p:cNvSpPr>
          <p:nvPr>
            <p:ph type="sldNum" sz="quarter" idx="12"/>
          </p:nvPr>
        </p:nvSpPr>
        <p:spPr/>
        <p:txBody>
          <a:bodyPr/>
          <a:lstStyle/>
          <a:p>
            <a:fld id="{52331589-1D56-44A2-BAFA-1E14EBF12940}" type="slidenum">
              <a:rPr lang="de-DE" smtClean="0"/>
              <a:pPr/>
              <a:t>14</a:t>
            </a:fld>
            <a:endParaRPr lang="de-DE"/>
          </a:p>
        </p:txBody>
      </p:sp>
      <p:sp>
        <p:nvSpPr>
          <p:cNvPr id="7" name="Line 10"/>
          <p:cNvSpPr>
            <a:spLocks noChangeShapeType="1"/>
          </p:cNvSpPr>
          <p:nvPr/>
        </p:nvSpPr>
        <p:spPr bwMode="auto">
          <a:xfrm flipV="1">
            <a:off x="1403649" y="1916832"/>
            <a:ext cx="2448272" cy="1800200"/>
          </a:xfrm>
          <a:prstGeom prst="line">
            <a:avLst/>
          </a:prstGeom>
          <a:noFill/>
          <a:ln w="57150">
            <a:solidFill>
              <a:srgbClr val="C00000"/>
            </a:solidFill>
            <a:round/>
            <a:headEnd type="triangle" w="med" len="med"/>
            <a:tailEnd/>
          </a:ln>
          <a:effectLst/>
          <a:scene3d>
            <a:camera prst="orthographicFront"/>
            <a:lightRig rig="threePt" dir="t"/>
          </a:scene3d>
          <a:sp3d>
            <a:bevelT prst="angle"/>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271979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a:spLocks/>
          </p:cNvSpPr>
          <p:nvPr/>
        </p:nvSpPr>
        <p:spPr>
          <a:xfrm>
            <a:off x="755576" y="1814052"/>
            <a:ext cx="8064896" cy="1364196"/>
          </a:xfrm>
          <a:prstGeom prst="rect">
            <a:avLst/>
          </a:prstGeom>
        </p:spPr>
        <p:style>
          <a:lnRef idx="0">
            <a:schemeClr val="accent2"/>
          </a:lnRef>
          <a:fillRef idx="3">
            <a:schemeClr val="accent2"/>
          </a:fillRef>
          <a:effectRef idx="3">
            <a:schemeClr val="accent2"/>
          </a:effectRef>
          <a:fontRef idx="minor">
            <a:schemeClr val="lt1"/>
          </a:fontRef>
        </p:style>
        <p:txBody>
          <a:bodyPr wrap="square">
            <a:noAutofit/>
          </a:bodyPr>
          <a:lstStyle/>
          <a:p>
            <a:pPr algn="ctr">
              <a:lnSpc>
                <a:spcPct val="80000"/>
              </a:lnSpc>
              <a:defRPr/>
            </a:pPr>
            <a:r>
              <a:rPr lang="de-DE" sz="2400" b="1" dirty="0" smtClean="0">
                <a:solidFill>
                  <a:schemeClr val="bg1"/>
                </a:solidFill>
              </a:rPr>
              <a:t> </a:t>
            </a:r>
            <a:endParaRPr lang="de-DE" sz="2400" b="1" dirty="0">
              <a:solidFill>
                <a:schemeClr val="bg1"/>
              </a:solidFill>
            </a:endParaRPr>
          </a:p>
        </p:txBody>
      </p:sp>
      <p:sp>
        <p:nvSpPr>
          <p:cNvPr id="16386" name="Rectangle 2"/>
          <p:cNvSpPr>
            <a:spLocks noGrp="1" noRot="1" noChangeArrowheads="1"/>
          </p:cNvSpPr>
          <p:nvPr>
            <p:ph type="title"/>
          </p:nvPr>
        </p:nvSpPr>
        <p:spPr/>
        <p:txBody>
          <a:bodyPr/>
          <a:lstStyle/>
          <a:p>
            <a:pPr>
              <a:defRPr/>
            </a:pPr>
            <a:r>
              <a:rPr lang="de-DE" dirty="0">
                <a:solidFill>
                  <a:schemeClr val="bg1">
                    <a:lumMod val="75000"/>
                  </a:schemeClr>
                </a:solidFill>
              </a:rPr>
              <a:t>GSAK für Fortgeschrittene</a:t>
            </a:r>
            <a:endParaRPr lang="de-DE" sz="4000" dirty="0" smtClean="0">
              <a:solidFill>
                <a:schemeClr val="bg1">
                  <a:lumMod val="75000"/>
                </a:schemeClr>
              </a:solidFill>
            </a:endParaRPr>
          </a:p>
        </p:txBody>
      </p:sp>
      <p:sp>
        <p:nvSpPr>
          <p:cNvPr id="2" name="Textplatzhalter 1"/>
          <p:cNvSpPr>
            <a:spLocks noGrp="1"/>
          </p:cNvSpPr>
          <p:nvPr>
            <p:ph type="body" idx="1"/>
          </p:nvPr>
        </p:nvSpPr>
        <p:spPr>
          <a:xfrm>
            <a:off x="722312" y="1412777"/>
            <a:ext cx="8421688" cy="2994124"/>
          </a:xfrm>
        </p:spPr>
        <p:txBody>
          <a:bodyPr>
            <a:noAutofit/>
          </a:bodyPr>
          <a:lstStyle/>
          <a:p>
            <a:pPr marL="457200" indent="-457200">
              <a:buFont typeface="+mj-lt"/>
              <a:buAutoNum type="arabicPeriod"/>
            </a:pPr>
            <a:r>
              <a:rPr lang="de-DE" sz="2400" dirty="0">
                <a:solidFill>
                  <a:schemeClr val="bg1"/>
                </a:solidFill>
              </a:rPr>
              <a:t>Ordnung muss sein! </a:t>
            </a:r>
            <a:r>
              <a:rPr lang="de-DE" sz="2400" dirty="0" smtClean="0">
                <a:solidFill>
                  <a:schemeClr val="bg1"/>
                </a:solidFill>
              </a:rPr>
              <a:t/>
            </a:r>
            <a:br>
              <a:rPr lang="de-DE" sz="2400" dirty="0" smtClean="0">
                <a:solidFill>
                  <a:schemeClr val="bg1"/>
                </a:solidFill>
              </a:rPr>
            </a:br>
            <a:r>
              <a:rPr lang="de-DE" sz="2400" dirty="0" smtClean="0">
                <a:solidFill>
                  <a:schemeClr val="bg1"/>
                </a:solidFill>
              </a:rPr>
              <a:t>Optimierung </a:t>
            </a:r>
            <a:r>
              <a:rPr lang="de-DE" sz="2400" dirty="0">
                <a:solidFill>
                  <a:schemeClr val="bg1"/>
                </a:solidFill>
              </a:rPr>
              <a:t>und Verwaltung von Datenbanken</a:t>
            </a:r>
          </a:p>
          <a:p>
            <a:pPr marL="457200" indent="-457200">
              <a:buFont typeface="+mj-lt"/>
              <a:buAutoNum type="arabicPeriod"/>
            </a:pPr>
            <a:r>
              <a:rPr lang="de-DE" sz="2800" b="1" dirty="0">
                <a:solidFill>
                  <a:schemeClr val="tx1">
                    <a:lumMod val="85000"/>
                    <a:lumOff val="15000"/>
                  </a:schemeClr>
                </a:solidFill>
              </a:rPr>
              <a:t>Wo kein Schnee liegt, kann auch gelaufen werden! </a:t>
            </a:r>
            <a:br>
              <a:rPr lang="de-DE" sz="2800" b="1" dirty="0">
                <a:solidFill>
                  <a:schemeClr val="tx1">
                    <a:lumMod val="85000"/>
                    <a:lumOff val="15000"/>
                  </a:schemeClr>
                </a:solidFill>
              </a:rPr>
            </a:br>
            <a:r>
              <a:rPr lang="de-DE" sz="2800" b="1" dirty="0">
                <a:solidFill>
                  <a:schemeClr val="tx1">
                    <a:lumMod val="85000"/>
                    <a:lumOff val="15000"/>
                  </a:schemeClr>
                </a:solidFill>
              </a:rPr>
              <a:t>Planung von Touren </a:t>
            </a:r>
            <a:r>
              <a:rPr lang="de-DE" sz="2800" b="1" dirty="0" smtClean="0">
                <a:solidFill>
                  <a:schemeClr val="tx1">
                    <a:lumMod val="85000"/>
                    <a:lumOff val="15000"/>
                  </a:schemeClr>
                </a:solidFill>
              </a:rPr>
              <a:t>mithilfe </a:t>
            </a:r>
            <a:r>
              <a:rPr lang="de-DE" sz="2800" b="1" dirty="0">
                <a:solidFill>
                  <a:schemeClr val="tx1">
                    <a:lumMod val="85000"/>
                    <a:lumOff val="15000"/>
                  </a:schemeClr>
                </a:solidFill>
              </a:rPr>
              <a:t>externer Tools und GSAK-Makros</a:t>
            </a:r>
          </a:p>
          <a:p>
            <a:pPr marL="457200" indent="-457200">
              <a:buFont typeface="+mj-lt"/>
              <a:buAutoNum type="arabicPeriod"/>
            </a:pPr>
            <a:r>
              <a:rPr lang="de-DE" sz="2400" dirty="0">
                <a:solidFill>
                  <a:schemeClr val="bg1"/>
                </a:solidFill>
              </a:rPr>
              <a:t>Loggen für Fortgeschrittene</a:t>
            </a:r>
          </a:p>
          <a:p>
            <a:pPr marL="457200" indent="-457200">
              <a:buFont typeface="+mj-lt"/>
              <a:buAutoNum type="arabicPeriod"/>
            </a:pPr>
            <a:r>
              <a:rPr lang="de-DE" sz="2400" dirty="0">
                <a:solidFill>
                  <a:schemeClr val="bg1"/>
                </a:solidFill>
              </a:rPr>
              <a:t>Auftrag </a:t>
            </a:r>
            <a:r>
              <a:rPr lang="de-DE" sz="2400" dirty="0" smtClean="0">
                <a:solidFill>
                  <a:schemeClr val="bg1"/>
                </a:solidFill>
              </a:rPr>
              <a:t>erkannt?</a:t>
            </a:r>
            <a:br>
              <a:rPr lang="de-DE" sz="2400" dirty="0" smtClean="0">
                <a:solidFill>
                  <a:schemeClr val="bg1"/>
                </a:solidFill>
              </a:rPr>
            </a:br>
            <a:r>
              <a:rPr lang="de-DE" sz="2400" dirty="0" smtClean="0">
                <a:solidFill>
                  <a:schemeClr val="bg1"/>
                </a:solidFill>
              </a:rPr>
              <a:t>Erstellung </a:t>
            </a:r>
            <a:r>
              <a:rPr lang="de-DE" sz="2400" dirty="0">
                <a:solidFill>
                  <a:schemeClr val="bg1"/>
                </a:solidFill>
              </a:rPr>
              <a:t>und Automatisierung von Statistiken</a:t>
            </a:r>
            <a:endParaRPr lang="de-DE" sz="1800" dirty="0">
              <a:solidFill>
                <a:schemeClr val="bg1"/>
              </a:solidFill>
            </a:endParaRPr>
          </a:p>
        </p:txBody>
      </p:sp>
      <p:sp>
        <p:nvSpPr>
          <p:cNvPr id="3" name="Foliennummernplatzhalter 2"/>
          <p:cNvSpPr>
            <a:spLocks noGrp="1"/>
          </p:cNvSpPr>
          <p:nvPr>
            <p:ph type="sldNum" sz="quarter" idx="12"/>
          </p:nvPr>
        </p:nvSpPr>
        <p:spPr/>
        <p:txBody>
          <a:bodyPr/>
          <a:lstStyle/>
          <a:p>
            <a:fld id="{A2A41EC0-69FA-4860-B755-6E811E0BB15E}" type="slidenum">
              <a:rPr lang="de-DE" smtClean="0"/>
              <a:pPr/>
              <a:t>15</a:t>
            </a:fld>
            <a:endParaRPr lang="de-DE"/>
          </a:p>
        </p:txBody>
      </p:sp>
    </p:spTree>
    <p:extLst>
      <p:ext uri="{BB962C8B-B14F-4D97-AF65-F5344CB8AC3E}">
        <p14:creationId xmlns:p14="http://schemas.microsoft.com/office/powerpoint/2010/main" val="3892167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vert="horz" lIns="91440" tIns="45720" rIns="91440" bIns="45720" rtlCol="0" anchor="ctr">
            <a:noAutofit/>
          </a:bodyPr>
          <a:lstStyle/>
          <a:p>
            <a:r>
              <a:rPr lang="de-DE" dirty="0"/>
              <a:t>Herausforderungen </a:t>
            </a:r>
            <a:r>
              <a:rPr lang="de-DE" dirty="0" smtClean="0"/>
              <a:t/>
            </a:r>
            <a:br>
              <a:rPr lang="de-DE" dirty="0" smtClean="0"/>
            </a:br>
            <a:r>
              <a:rPr lang="de-DE" dirty="0" smtClean="0"/>
              <a:t>bei </a:t>
            </a:r>
            <a:r>
              <a:rPr lang="de-DE" dirty="0"/>
              <a:t>der </a:t>
            </a:r>
            <a:r>
              <a:rPr lang="de-DE" dirty="0" err="1"/>
              <a:t>Tourplanung</a:t>
            </a:r>
            <a:endParaRPr lang="de-DE" dirty="0"/>
          </a:p>
        </p:txBody>
      </p:sp>
      <p:sp>
        <p:nvSpPr>
          <p:cNvPr id="5" name="Inhaltsplatzhalter 4"/>
          <p:cNvSpPr>
            <a:spLocks noGrp="1"/>
          </p:cNvSpPr>
          <p:nvPr>
            <p:ph idx="1"/>
          </p:nvPr>
        </p:nvSpPr>
        <p:spPr/>
        <p:txBody>
          <a:bodyPr/>
          <a:lstStyle/>
          <a:p>
            <a:r>
              <a:rPr lang="de-DE" dirty="0" smtClean="0"/>
              <a:t>Pocket </a:t>
            </a:r>
            <a:r>
              <a:rPr lang="de-DE" dirty="0" err="1" smtClean="0"/>
              <a:t>Queries</a:t>
            </a:r>
            <a:endParaRPr lang="de-DE" dirty="0" smtClean="0"/>
          </a:p>
          <a:p>
            <a:r>
              <a:rPr lang="de-DE" dirty="0" smtClean="0"/>
              <a:t>Streckenführung</a:t>
            </a:r>
          </a:p>
          <a:p>
            <a:r>
              <a:rPr lang="de-DE" dirty="0" smtClean="0"/>
              <a:t>Routen automatisieren</a:t>
            </a:r>
          </a:p>
          <a:p>
            <a:r>
              <a:rPr lang="de-DE" dirty="0" smtClean="0"/>
              <a:t>Attribute filtern</a:t>
            </a:r>
            <a:endParaRPr lang="de-DE" dirty="0"/>
          </a:p>
        </p:txBody>
      </p:sp>
      <p:sp>
        <p:nvSpPr>
          <p:cNvPr id="2" name="Foliennummernplatzhalter 1"/>
          <p:cNvSpPr>
            <a:spLocks noGrp="1"/>
          </p:cNvSpPr>
          <p:nvPr>
            <p:ph type="sldNum" sz="quarter" idx="12"/>
          </p:nvPr>
        </p:nvSpPr>
        <p:spPr/>
        <p:txBody>
          <a:bodyPr/>
          <a:lstStyle/>
          <a:p>
            <a:fld id="{A2A41EC0-69FA-4860-B755-6E811E0BB15E}" type="slidenum">
              <a:rPr lang="de-DE" smtClean="0"/>
              <a:pPr/>
              <a:t>16</a:t>
            </a:fld>
            <a:endParaRPr lang="de-DE"/>
          </a:p>
        </p:txBody>
      </p:sp>
    </p:spTree>
    <p:extLst>
      <p:ext uri="{BB962C8B-B14F-4D97-AF65-F5344CB8AC3E}">
        <p14:creationId xmlns:p14="http://schemas.microsoft.com/office/powerpoint/2010/main" val="1929112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Pocket </a:t>
            </a:r>
            <a:r>
              <a:rPr lang="de-DE" dirty="0" err="1" smtClean="0"/>
              <a:t>Queries</a:t>
            </a:r>
            <a:r>
              <a:rPr lang="de-DE" dirty="0" smtClean="0"/>
              <a:t> – oder nicht?</a:t>
            </a:r>
            <a:endParaRPr lang="de-DE" dirty="0"/>
          </a:p>
        </p:txBody>
      </p:sp>
      <p:pic>
        <p:nvPicPr>
          <p:cNvPr id="6" name="Inhaltsplatzhalter 5"/>
          <p:cNvPicPr>
            <a:picLocks noGrp="1" noChangeAspect="1"/>
          </p:cNvPicPr>
          <p:nvPr>
            <p:ph sz="half" idx="1"/>
          </p:nvPr>
        </p:nvPicPr>
        <p:blipFill>
          <a:blip r:embed="rId2" cstate="screen">
            <a:extLst>
              <a:ext uri="{28A0092B-C50C-407E-A947-70E740481C1C}">
                <a14:useLocalDpi xmlns:a14="http://schemas.microsoft.com/office/drawing/2010/main" val="0"/>
              </a:ext>
            </a:extLst>
          </a:blip>
          <a:stretch>
            <a:fillRect/>
          </a:stretch>
        </p:blipFill>
        <p:spPr>
          <a:xfrm>
            <a:off x="2076928" y="1600200"/>
            <a:ext cx="4990144" cy="2189163"/>
          </a:xfrm>
        </p:spPr>
      </p:pic>
      <p:sp>
        <p:nvSpPr>
          <p:cNvPr id="5" name="Textplatzhalter 4"/>
          <p:cNvSpPr>
            <a:spLocks noGrp="1"/>
          </p:cNvSpPr>
          <p:nvPr>
            <p:ph type="body" sz="half" idx="2"/>
          </p:nvPr>
        </p:nvSpPr>
        <p:spPr>
          <a:xfrm>
            <a:off x="457200" y="3941762"/>
            <a:ext cx="8229600" cy="2439565"/>
          </a:xfrm>
        </p:spPr>
        <p:txBody>
          <a:bodyPr>
            <a:normAutofit fontScale="92500"/>
          </a:bodyPr>
          <a:lstStyle/>
          <a:p>
            <a:r>
              <a:rPr lang="de-DE" dirty="0" err="1"/>
              <a:t>Groundspeak</a:t>
            </a:r>
            <a:r>
              <a:rPr lang="de-DE" dirty="0"/>
              <a:t> hat kein Polygon-Tool</a:t>
            </a:r>
          </a:p>
          <a:p>
            <a:r>
              <a:rPr lang="de-DE" dirty="0"/>
              <a:t>Alternative: </a:t>
            </a:r>
            <a:r>
              <a:rPr lang="de-DE" dirty="0">
                <a:hlinkClick r:id="rId3"/>
              </a:rPr>
              <a:t>http://goo.gl/ORoor</a:t>
            </a:r>
            <a:r>
              <a:rPr lang="de-DE" dirty="0"/>
              <a:t> </a:t>
            </a:r>
            <a:r>
              <a:rPr lang="de-DE" dirty="0" smtClean="0"/>
              <a:t>(mehrere PQs mit Kreisen)</a:t>
            </a:r>
          </a:p>
          <a:p>
            <a:r>
              <a:rPr lang="de-DE" dirty="0" smtClean="0"/>
              <a:t>Oder: GSAK </a:t>
            </a:r>
            <a:r>
              <a:rPr lang="de-DE" dirty="0" smtClean="0">
                <a:sym typeface="Wingdings" pitchFamily="2" charset="2"/>
              </a:rPr>
              <a:t> Extras  Polygon/Linienwerkzeug</a:t>
            </a:r>
            <a:endParaRPr lang="de-DE" dirty="0"/>
          </a:p>
        </p:txBody>
      </p:sp>
      <p:sp>
        <p:nvSpPr>
          <p:cNvPr id="3" name="Foliennummernplatzhalter 2"/>
          <p:cNvSpPr>
            <a:spLocks noGrp="1"/>
          </p:cNvSpPr>
          <p:nvPr>
            <p:ph type="sldNum" sz="quarter" idx="12"/>
          </p:nvPr>
        </p:nvSpPr>
        <p:spPr/>
        <p:txBody>
          <a:bodyPr/>
          <a:lstStyle/>
          <a:p>
            <a:fld id="{59792016-DC7B-4E52-913E-D1A5958C7632}" type="slidenum">
              <a:rPr lang="de-DE" smtClean="0"/>
              <a:pPr/>
              <a:t>17</a:t>
            </a:fld>
            <a:endParaRPr lang="de-DE"/>
          </a:p>
        </p:txBody>
      </p:sp>
    </p:spTree>
    <p:extLst>
      <p:ext uri="{BB962C8B-B14F-4D97-AF65-F5344CB8AC3E}">
        <p14:creationId xmlns:p14="http://schemas.microsoft.com/office/powerpoint/2010/main" val="4232421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Streckenführung</a:t>
            </a:r>
            <a:endParaRPr lang="de-DE" dirty="0"/>
          </a:p>
        </p:txBody>
      </p:sp>
      <p:pic>
        <p:nvPicPr>
          <p:cNvPr id="5" name="Inhaltsplatzhalter 4"/>
          <p:cNvPicPr>
            <a:picLocks noGrp="1" noChangeAspect="1"/>
          </p:cNvPicPr>
          <p:nvPr>
            <p:ph sz="half" idx="1"/>
          </p:nvPr>
        </p:nvPicPr>
        <p:blipFill>
          <a:blip r:embed="rId2" cstate="screen">
            <a:extLst>
              <a:ext uri="{28A0092B-C50C-407E-A947-70E740481C1C}">
                <a14:useLocalDpi xmlns:a14="http://schemas.microsoft.com/office/drawing/2010/main" val="0"/>
              </a:ext>
            </a:extLst>
          </a:blip>
          <a:stretch>
            <a:fillRect/>
          </a:stretch>
        </p:blipFill>
        <p:spPr>
          <a:xfrm>
            <a:off x="1119453" y="1600200"/>
            <a:ext cx="6905094" cy="2189163"/>
          </a:xfrm>
          <a:prstGeom prst="rect">
            <a:avLst/>
          </a:prstGeom>
          <a:ln>
            <a:noFill/>
          </a:ln>
          <a:effectLst>
            <a:outerShdw blurRad="292100" dist="139700" dir="2700000" algn="tl" rotWithShape="0">
              <a:srgbClr val="333333">
                <a:alpha val="65000"/>
              </a:srgbClr>
            </a:outerShdw>
          </a:effectLst>
        </p:spPr>
      </p:pic>
      <p:sp>
        <p:nvSpPr>
          <p:cNvPr id="4" name="Textplatzhalter 3"/>
          <p:cNvSpPr>
            <a:spLocks noGrp="1"/>
          </p:cNvSpPr>
          <p:nvPr>
            <p:ph type="body" sz="half" idx="2"/>
          </p:nvPr>
        </p:nvSpPr>
        <p:spPr/>
        <p:txBody>
          <a:bodyPr/>
          <a:lstStyle/>
          <a:p>
            <a:r>
              <a:rPr lang="de-DE" dirty="0" err="1" smtClean="0"/>
              <a:t>Groundspeak</a:t>
            </a:r>
            <a:r>
              <a:rPr lang="de-DE" dirty="0" smtClean="0"/>
              <a:t>: </a:t>
            </a:r>
            <a:r>
              <a:rPr lang="de-DE" i="1" dirty="0" smtClean="0"/>
              <a:t>Caches </a:t>
            </a:r>
            <a:r>
              <a:rPr lang="de-DE" i="1" dirty="0" err="1" smtClean="0"/>
              <a:t>along</a:t>
            </a:r>
            <a:r>
              <a:rPr lang="de-DE" i="1" dirty="0" smtClean="0"/>
              <a:t> a route</a:t>
            </a:r>
          </a:p>
          <a:p>
            <a:r>
              <a:rPr lang="de-DE" dirty="0" smtClean="0"/>
              <a:t>GSAK: Wählt die Waffe… </a:t>
            </a:r>
            <a:endParaRPr lang="de-DE" dirty="0"/>
          </a:p>
        </p:txBody>
      </p:sp>
      <p:sp>
        <p:nvSpPr>
          <p:cNvPr id="3" name="Foliennummernplatzhalter 2"/>
          <p:cNvSpPr>
            <a:spLocks noGrp="1"/>
          </p:cNvSpPr>
          <p:nvPr>
            <p:ph type="sldNum" sz="quarter" idx="12"/>
          </p:nvPr>
        </p:nvSpPr>
        <p:spPr/>
        <p:txBody>
          <a:bodyPr/>
          <a:lstStyle/>
          <a:p>
            <a:fld id="{59792016-DC7B-4E52-913E-D1A5958C7632}" type="slidenum">
              <a:rPr lang="de-DE" smtClean="0"/>
              <a:pPr/>
              <a:t>18</a:t>
            </a:fld>
            <a:endParaRPr lang="de-DE"/>
          </a:p>
        </p:txBody>
      </p:sp>
    </p:spTree>
    <p:extLst>
      <p:ext uri="{BB962C8B-B14F-4D97-AF65-F5344CB8AC3E}">
        <p14:creationId xmlns:p14="http://schemas.microsoft.com/office/powerpoint/2010/main" val="3587093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Streckenführung</a:t>
            </a:r>
          </a:p>
        </p:txBody>
      </p:sp>
      <p:pic>
        <p:nvPicPr>
          <p:cNvPr id="8" name="Inhaltsplatzhalter 7"/>
          <p:cNvPicPr>
            <a:picLocks noGrp="1" noChangeAspect="1"/>
          </p:cNvPicPr>
          <p:nvPr>
            <p:ph sz="half" idx="1"/>
          </p:nvPr>
        </p:nvPicPr>
        <p:blipFill>
          <a:blip r:embed="rId2" cstate="screen">
            <a:extLst>
              <a:ext uri="{28A0092B-C50C-407E-A947-70E740481C1C}">
                <a14:useLocalDpi xmlns:a14="http://schemas.microsoft.com/office/drawing/2010/main" val="0"/>
              </a:ext>
            </a:extLst>
          </a:blip>
          <a:stretch>
            <a:fillRect/>
          </a:stretch>
        </p:blipFill>
        <p:spPr>
          <a:xfrm>
            <a:off x="457200" y="2741841"/>
            <a:ext cx="4038600" cy="2242680"/>
          </a:xfrm>
          <a:prstGeom prst="rect">
            <a:avLst/>
          </a:prstGeom>
          <a:ln>
            <a:noFill/>
          </a:ln>
          <a:effectLst>
            <a:outerShdw blurRad="292100" dist="139700" dir="2700000" algn="tl" rotWithShape="0">
              <a:srgbClr val="333333">
                <a:alpha val="65000"/>
              </a:srgbClr>
            </a:outerShdw>
          </a:effectLst>
        </p:spPr>
      </p:pic>
      <p:pic>
        <p:nvPicPr>
          <p:cNvPr id="9" name="Inhaltsplatzhalter 8"/>
          <p:cNvPicPr>
            <a:picLocks noGrp="1" noChangeAspect="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a:off x="4648200" y="2047006"/>
            <a:ext cx="4038600" cy="3632350"/>
          </a:xfrm>
          <a:prstGeom prst="rect">
            <a:avLst/>
          </a:prstGeom>
          <a:ln>
            <a:noFill/>
          </a:ln>
          <a:effectLst>
            <a:outerShdw blurRad="292100" dist="139700" dir="2700000" algn="tl" rotWithShape="0">
              <a:srgbClr val="333333">
                <a:alpha val="65000"/>
              </a:srgbClr>
            </a:outerShdw>
          </a:effectLst>
        </p:spPr>
      </p:pic>
      <p:sp>
        <p:nvSpPr>
          <p:cNvPr id="2" name="Foliennummernplatzhalter 1"/>
          <p:cNvSpPr>
            <a:spLocks noGrp="1"/>
          </p:cNvSpPr>
          <p:nvPr>
            <p:ph type="sldNum" sz="quarter" idx="12"/>
          </p:nvPr>
        </p:nvSpPr>
        <p:spPr/>
        <p:txBody>
          <a:bodyPr/>
          <a:lstStyle/>
          <a:p>
            <a:fld id="{A2A41EC0-69FA-4860-B755-6E811E0BB15E}" type="slidenum">
              <a:rPr lang="de-DE" smtClean="0"/>
              <a:pPr/>
              <a:t>19</a:t>
            </a:fld>
            <a:endParaRPr lang="de-DE"/>
          </a:p>
        </p:txBody>
      </p:sp>
    </p:spTree>
    <p:extLst>
      <p:ext uri="{BB962C8B-B14F-4D97-AF65-F5344CB8AC3E}">
        <p14:creationId xmlns:p14="http://schemas.microsoft.com/office/powerpoint/2010/main" val="1913263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t>Geocaching </a:t>
            </a:r>
            <a:r>
              <a:rPr lang="de-DE" dirty="0" smtClean="0"/>
              <a:t>Swiss </a:t>
            </a:r>
            <a:r>
              <a:rPr lang="de-DE" dirty="0" err="1"/>
              <a:t>Army</a:t>
            </a:r>
            <a:r>
              <a:rPr lang="de-DE" dirty="0"/>
              <a:t> </a:t>
            </a:r>
            <a:r>
              <a:rPr lang="de-DE" dirty="0" err="1"/>
              <a:t>Knife</a:t>
            </a:r>
            <a:r>
              <a:rPr lang="de-DE" dirty="0"/>
              <a:t/>
            </a:r>
            <a:br>
              <a:rPr lang="de-DE" dirty="0"/>
            </a:br>
            <a:r>
              <a:rPr lang="de-DE" dirty="0"/>
              <a:t>für Fortgeschrittene</a:t>
            </a:r>
          </a:p>
        </p:txBody>
      </p:sp>
      <p:sp>
        <p:nvSpPr>
          <p:cNvPr id="5" name="Textplatzhalter 4"/>
          <p:cNvSpPr>
            <a:spLocks noGrp="1"/>
          </p:cNvSpPr>
          <p:nvPr>
            <p:ph type="body" idx="1"/>
          </p:nvPr>
        </p:nvSpPr>
        <p:spPr/>
        <p:txBody>
          <a:bodyPr>
            <a:normAutofit/>
          </a:bodyPr>
          <a:lstStyle/>
          <a:p>
            <a:r>
              <a:rPr lang="de-DE" sz="2800" b="1" dirty="0">
                <a:solidFill>
                  <a:srgbClr val="FF0000"/>
                </a:solidFill>
              </a:rPr>
              <a:t>RNKBerlin / </a:t>
            </a:r>
            <a:r>
              <a:rPr lang="de-DE" sz="2800" b="1" dirty="0" smtClean="0">
                <a:solidFill>
                  <a:srgbClr val="FF0000"/>
                </a:solidFill>
              </a:rPr>
              <a:t>Robin - </a:t>
            </a:r>
            <a:r>
              <a:rPr lang="de-DE" sz="2800" b="1" dirty="0" smtClean="0">
                <a:solidFill>
                  <a:srgbClr val="C00000"/>
                </a:solidFill>
                <a:hlinkClick r:id="rId3"/>
              </a:rPr>
              <a:t>http://wampenschleifer.de</a:t>
            </a:r>
            <a:r>
              <a:rPr lang="de-DE" sz="2800" b="1" dirty="0" smtClean="0">
                <a:solidFill>
                  <a:srgbClr val="FF0000"/>
                </a:solidFill>
              </a:rPr>
              <a:t>  </a:t>
            </a:r>
            <a:endParaRPr lang="de-DE" sz="2800" b="1" dirty="0">
              <a:solidFill>
                <a:srgbClr val="FF0000"/>
              </a:solidFill>
            </a:endParaRPr>
          </a:p>
        </p:txBody>
      </p:sp>
      <p:sp>
        <p:nvSpPr>
          <p:cNvPr id="3" name="Foliennummernplatzhalter 2"/>
          <p:cNvSpPr>
            <a:spLocks noGrp="1"/>
          </p:cNvSpPr>
          <p:nvPr>
            <p:ph type="sldNum" sz="quarter" idx="12"/>
          </p:nvPr>
        </p:nvSpPr>
        <p:spPr/>
        <p:txBody>
          <a:bodyPr/>
          <a:lstStyle/>
          <a:p>
            <a:fld id="{A2A41EC0-69FA-4860-B755-6E811E0BB15E}" type="slidenum">
              <a:rPr lang="de-DE" smtClean="0"/>
              <a:pPr/>
              <a:t>2</a:t>
            </a:fld>
            <a:endParaRPr lang="de-DE"/>
          </a:p>
        </p:txBody>
      </p:sp>
      <p:sp>
        <p:nvSpPr>
          <p:cNvPr id="2" name="Rechteck 1"/>
          <p:cNvSpPr/>
          <p:nvPr/>
        </p:nvSpPr>
        <p:spPr>
          <a:xfrm>
            <a:off x="827584" y="5877272"/>
            <a:ext cx="4572000" cy="757130"/>
          </a:xfrm>
          <a:prstGeom prst="rect">
            <a:avLst/>
          </a:prstGeom>
        </p:spPr>
        <p:txBody>
          <a:bodyPr>
            <a:spAutoFit/>
          </a:bodyPr>
          <a:lstStyle/>
          <a:p>
            <a:pPr>
              <a:lnSpc>
                <a:spcPct val="80000"/>
              </a:lnSpc>
            </a:pPr>
            <a:r>
              <a:rPr lang="de-DE" dirty="0">
                <a:solidFill>
                  <a:schemeClr val="bg1">
                    <a:lumMod val="85000"/>
                  </a:schemeClr>
                </a:solidFill>
              </a:rPr>
              <a:t>mit Unterstützung von: </a:t>
            </a:r>
            <a:br>
              <a:rPr lang="de-DE" dirty="0">
                <a:solidFill>
                  <a:schemeClr val="bg1">
                    <a:lumMod val="85000"/>
                  </a:schemeClr>
                </a:solidFill>
              </a:rPr>
            </a:br>
            <a:r>
              <a:rPr lang="de-DE" dirty="0">
                <a:solidFill>
                  <a:schemeClr val="bg1">
                    <a:lumMod val="85000"/>
                  </a:schemeClr>
                </a:solidFill>
              </a:rPr>
              <a:t>anny73, BaldurMorgan, Eastpak1984, </a:t>
            </a:r>
            <a:br>
              <a:rPr lang="de-DE" dirty="0">
                <a:solidFill>
                  <a:schemeClr val="bg1">
                    <a:lumMod val="85000"/>
                  </a:schemeClr>
                </a:solidFill>
              </a:rPr>
            </a:br>
            <a:r>
              <a:rPr lang="de-DE" dirty="0">
                <a:solidFill>
                  <a:schemeClr val="bg1">
                    <a:lumMod val="85000"/>
                  </a:schemeClr>
                </a:solidFill>
              </a:rPr>
              <a:t>Karsten &amp; Co, Spazierenmitziel</a:t>
            </a:r>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5644" y="188640"/>
            <a:ext cx="1219200" cy="1219200"/>
          </a:xfrm>
          <a:prstGeom prst="rect">
            <a:avLst/>
          </a:prstGeom>
          <a:ln>
            <a:noFill/>
          </a:ln>
          <a:effectLst>
            <a:reflection blurRad="12700" stA="30000" endPos="30000" dist="5000" dir="5400000" sy="-100000" algn="bl" rotWithShape="0"/>
          </a:effectLst>
          <a:scene3d>
            <a:camera prst="perspectiveContrastingLeftFacing">
              <a:rot lat="770369" lon="1549922" rev="251943"/>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8493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de-DE" dirty="0" smtClean="0"/>
              <a:t>Streckenführung automatisieren</a:t>
            </a:r>
            <a:endParaRPr lang="de-DE" dirty="0"/>
          </a:p>
        </p:txBody>
      </p:sp>
      <p:sp>
        <p:nvSpPr>
          <p:cNvPr id="2" name="Inhaltsplatzhalter 1"/>
          <p:cNvSpPr>
            <a:spLocks noGrp="1"/>
          </p:cNvSpPr>
          <p:nvPr>
            <p:ph sz="half" idx="2"/>
          </p:nvPr>
        </p:nvSpPr>
        <p:spPr>
          <a:xfrm>
            <a:off x="3563888" y="1600200"/>
            <a:ext cx="5122912" cy="4525963"/>
          </a:xfrm>
        </p:spPr>
        <p:txBody>
          <a:bodyPr>
            <a:noAutofit/>
          </a:bodyPr>
          <a:lstStyle/>
          <a:p>
            <a:pPr marL="0" indent="0">
              <a:buNone/>
            </a:pPr>
            <a:r>
              <a:rPr lang="de-DE" dirty="0" smtClean="0">
                <a:hlinkClick r:id="rId2"/>
              </a:rPr>
              <a:t>CacheRoute3.gsk</a:t>
            </a:r>
            <a:r>
              <a:rPr lang="de-DE" dirty="0" smtClean="0"/>
              <a:t>:</a:t>
            </a:r>
          </a:p>
          <a:p>
            <a:r>
              <a:rPr lang="de-DE" dirty="0" smtClean="0"/>
              <a:t>Die Caches können aus einer bestehenden Datenbank gefiltert werden.</a:t>
            </a:r>
          </a:p>
          <a:p>
            <a:r>
              <a:rPr lang="de-DE" dirty="0" smtClean="0"/>
              <a:t>Das Makro liefert eine optimierte Route und dekodierte </a:t>
            </a:r>
            <a:r>
              <a:rPr lang="de-DE" dirty="0" err="1" smtClean="0"/>
              <a:t>Hints</a:t>
            </a:r>
            <a:r>
              <a:rPr lang="de-DE" dirty="0" smtClean="0"/>
              <a:t>.</a:t>
            </a:r>
          </a:p>
          <a:p>
            <a:r>
              <a:rPr lang="de-DE" dirty="0" smtClean="0"/>
              <a:t>Ergebnisse können für </a:t>
            </a:r>
            <a:r>
              <a:rPr lang="de-DE" dirty="0" err="1" smtClean="0"/>
              <a:t>GPSr</a:t>
            </a:r>
            <a:r>
              <a:rPr lang="de-DE" dirty="0" smtClean="0"/>
              <a:t> oder auch </a:t>
            </a:r>
            <a:r>
              <a:rPr lang="de-DE" dirty="0" err="1" smtClean="0"/>
              <a:t>TomTom</a:t>
            </a:r>
            <a:r>
              <a:rPr lang="de-DE" dirty="0" smtClean="0"/>
              <a:t>-Navigationsgeräte (fürs Auto) exportiert werden.</a:t>
            </a:r>
            <a:endParaRPr lang="de-DE" dirty="0"/>
          </a:p>
        </p:txBody>
      </p:sp>
      <p:pic>
        <p:nvPicPr>
          <p:cNvPr id="5" name="Inhaltsplatzhalt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5496" y="1600200"/>
            <a:ext cx="3301365" cy="4525963"/>
          </a:xfrm>
          <a:noFill/>
          <a:ln/>
          <a:effectLst>
            <a:outerShdw dist="35921" dir="2700000" algn="ctr" rotWithShape="0">
              <a:srgbClr val="808080"/>
            </a:outerShdw>
            <a:reflection blurRad="6350" stA="50000" endA="300" endPos="55500" dist="50800" dir="5400000" sy="-100000" algn="bl" rotWithShape="0"/>
          </a:effectLst>
          <a:scene3d>
            <a:camera prst="perspectiveContrastingRightFacing"/>
            <a:lightRig rig="threePt" dir="t"/>
          </a:scene3d>
        </p:spPr>
      </p:pic>
      <p:sp>
        <p:nvSpPr>
          <p:cNvPr id="3" name="Foliennummernplatzhalter 2"/>
          <p:cNvSpPr>
            <a:spLocks noGrp="1"/>
          </p:cNvSpPr>
          <p:nvPr>
            <p:ph type="sldNum" sz="quarter" idx="12"/>
          </p:nvPr>
        </p:nvSpPr>
        <p:spPr/>
        <p:txBody>
          <a:bodyPr/>
          <a:lstStyle/>
          <a:p>
            <a:fld id="{A2A41EC0-69FA-4860-B755-6E811E0BB15E}" type="slidenum">
              <a:rPr lang="de-DE" smtClean="0"/>
              <a:pPr/>
              <a:t>20</a:t>
            </a:fld>
            <a:endParaRPr lang="de-DE"/>
          </a:p>
        </p:txBody>
      </p:sp>
    </p:spTree>
    <p:extLst>
      <p:ext uri="{BB962C8B-B14F-4D97-AF65-F5344CB8AC3E}">
        <p14:creationId xmlns:p14="http://schemas.microsoft.com/office/powerpoint/2010/main" val="1638130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de-DE" dirty="0"/>
              <a:t>Attribute ausschließen</a:t>
            </a:r>
          </a:p>
        </p:txBody>
      </p:sp>
      <p:sp>
        <p:nvSpPr>
          <p:cNvPr id="2" name="Inhaltsplatzhalter 1"/>
          <p:cNvSpPr>
            <a:spLocks noGrp="1"/>
          </p:cNvSpPr>
          <p:nvPr>
            <p:ph sz="half" idx="2"/>
          </p:nvPr>
        </p:nvSpPr>
        <p:spPr>
          <a:xfrm>
            <a:off x="3563888" y="1600200"/>
            <a:ext cx="5122912" cy="4525963"/>
          </a:xfrm>
        </p:spPr>
        <p:txBody>
          <a:bodyPr>
            <a:normAutofit/>
          </a:bodyPr>
          <a:lstStyle/>
          <a:p>
            <a:r>
              <a:rPr lang="de-DE" dirty="0" smtClean="0"/>
              <a:t>Filtern mit </a:t>
            </a:r>
            <a:r>
              <a:rPr lang="de-DE" dirty="0" err="1" smtClean="0"/>
              <a:t>CTRL+f</a:t>
            </a:r>
            <a:endParaRPr lang="de-DE" dirty="0" smtClean="0"/>
          </a:p>
          <a:p>
            <a:r>
              <a:rPr lang="de-DE" dirty="0" smtClean="0"/>
              <a:t>Zum Klettern nehmen wir keine Boote mit…</a:t>
            </a:r>
          </a:p>
          <a:p>
            <a:r>
              <a:rPr lang="de-DE" dirty="0" smtClean="0"/>
              <a:t>Optimal: </a:t>
            </a:r>
          </a:p>
          <a:p>
            <a:pPr lvl="1"/>
            <a:r>
              <a:rPr lang="de-DE" dirty="0" smtClean="0"/>
              <a:t>Filter speichern</a:t>
            </a:r>
          </a:p>
          <a:p>
            <a:pPr lvl="1"/>
            <a:r>
              <a:rPr lang="de-DE" dirty="0" smtClean="0"/>
              <a:t>Auf Datenbank anwenden</a:t>
            </a:r>
          </a:p>
          <a:p>
            <a:pPr lvl="1"/>
            <a:r>
              <a:rPr lang="de-DE" dirty="0" smtClean="0"/>
              <a:t>Alles löschen </a:t>
            </a:r>
            <a:r>
              <a:rPr lang="de-DE" i="1" dirty="0" smtClean="0"/>
              <a:t>und für erneuten Import sperren</a:t>
            </a:r>
            <a:r>
              <a:rPr lang="de-DE" dirty="0" smtClean="0"/>
              <a:t>, was nicht ins Beuteschema passt.</a:t>
            </a:r>
            <a:endParaRPr lang="de-DE" dirty="0"/>
          </a:p>
        </p:txBody>
      </p:sp>
      <p:pic>
        <p:nvPicPr>
          <p:cNvPr id="4" name="Inhaltsplatzhalt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512" y="1862323"/>
            <a:ext cx="4038600" cy="4001717"/>
          </a:xfrm>
          <a:noFill/>
          <a:ln/>
          <a:effectLst>
            <a:outerShdw dist="35921" dir="2700000" algn="ctr" rotWithShape="0">
              <a:srgbClr val="808080"/>
            </a:outerShdw>
            <a:reflection blurRad="6350" stA="50000" endA="300" endPos="55500" dist="50800" dir="5400000" sy="-100000" algn="bl" rotWithShape="0"/>
          </a:effectLst>
          <a:scene3d>
            <a:camera prst="perspectiveContrastingRightFacing"/>
            <a:lightRig rig="threePt" dir="t"/>
          </a:scene3d>
        </p:spPr>
      </p:pic>
      <p:sp>
        <p:nvSpPr>
          <p:cNvPr id="7" name="Line 10"/>
          <p:cNvSpPr>
            <a:spLocks noChangeShapeType="1"/>
          </p:cNvSpPr>
          <p:nvPr/>
        </p:nvSpPr>
        <p:spPr bwMode="auto">
          <a:xfrm flipV="1">
            <a:off x="1547664" y="2420886"/>
            <a:ext cx="2160240" cy="360041"/>
          </a:xfrm>
          <a:prstGeom prst="line">
            <a:avLst/>
          </a:prstGeom>
          <a:noFill/>
          <a:ln w="57150">
            <a:solidFill>
              <a:srgbClr val="C00000"/>
            </a:solidFill>
            <a:round/>
            <a:headEnd type="triangle" w="med" len="med"/>
            <a:tailEnd/>
          </a:ln>
          <a:effectLst/>
          <a:scene3d>
            <a:camera prst="orthographicFront"/>
            <a:lightRig rig="threePt" dir="t"/>
          </a:scene3d>
          <a:sp3d>
            <a:bevelT prst="angle"/>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Line 10"/>
          <p:cNvSpPr>
            <a:spLocks noChangeShapeType="1"/>
          </p:cNvSpPr>
          <p:nvPr/>
        </p:nvSpPr>
        <p:spPr bwMode="auto">
          <a:xfrm flipV="1">
            <a:off x="2771800" y="2436212"/>
            <a:ext cx="885935" cy="1352828"/>
          </a:xfrm>
          <a:prstGeom prst="line">
            <a:avLst/>
          </a:prstGeom>
          <a:noFill/>
          <a:ln w="57150">
            <a:solidFill>
              <a:srgbClr val="C00000"/>
            </a:solidFill>
            <a:round/>
            <a:headEnd type="triangle" w="med" len="med"/>
            <a:tailEnd/>
          </a:ln>
          <a:effectLst/>
          <a:scene3d>
            <a:camera prst="orthographicFront"/>
            <a:lightRig rig="threePt" dir="t"/>
          </a:scene3d>
          <a:sp3d>
            <a:bevelT prst="angle"/>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Line 10"/>
          <p:cNvSpPr>
            <a:spLocks noChangeShapeType="1"/>
          </p:cNvSpPr>
          <p:nvPr/>
        </p:nvSpPr>
        <p:spPr bwMode="auto">
          <a:xfrm flipV="1">
            <a:off x="2051720" y="3789040"/>
            <a:ext cx="2088232" cy="1944215"/>
          </a:xfrm>
          <a:prstGeom prst="line">
            <a:avLst/>
          </a:prstGeom>
          <a:noFill/>
          <a:ln w="57150">
            <a:solidFill>
              <a:srgbClr val="C00000"/>
            </a:solidFill>
            <a:round/>
            <a:headEnd type="triangle" w="med" len="med"/>
            <a:tailEnd/>
          </a:ln>
          <a:effectLst/>
          <a:scene3d>
            <a:camera prst="orthographicFront"/>
            <a:lightRig rig="threePt" dir="t"/>
          </a:scene3d>
          <a:sp3d>
            <a:bevelT prst="angle"/>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 name="Explosion 2 2"/>
          <p:cNvSpPr/>
          <p:nvPr/>
        </p:nvSpPr>
        <p:spPr>
          <a:xfrm>
            <a:off x="2051720" y="1728571"/>
            <a:ext cx="720080" cy="648070"/>
          </a:xfrm>
          <a:prstGeom prst="irregularSeal2">
            <a:avLst/>
          </a:prstGeom>
          <a:solidFill>
            <a:srgbClr val="FF0000">
              <a:alpha val="40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de-DE"/>
          </a:p>
        </p:txBody>
      </p:sp>
      <p:sp>
        <p:nvSpPr>
          <p:cNvPr id="5" name="Foliennummernplatzhalter 4"/>
          <p:cNvSpPr>
            <a:spLocks noGrp="1"/>
          </p:cNvSpPr>
          <p:nvPr>
            <p:ph type="sldNum" sz="quarter" idx="12"/>
          </p:nvPr>
        </p:nvSpPr>
        <p:spPr/>
        <p:txBody>
          <a:bodyPr/>
          <a:lstStyle/>
          <a:p>
            <a:fld id="{A2A41EC0-69FA-4860-B755-6E811E0BB15E}" type="slidenum">
              <a:rPr lang="de-DE" smtClean="0"/>
              <a:pPr/>
              <a:t>21</a:t>
            </a:fld>
            <a:endParaRPr lang="de-DE"/>
          </a:p>
        </p:txBody>
      </p:sp>
    </p:spTree>
    <p:extLst>
      <p:ext uri="{BB962C8B-B14F-4D97-AF65-F5344CB8AC3E}">
        <p14:creationId xmlns:p14="http://schemas.microsoft.com/office/powerpoint/2010/main" val="2244423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a:spLocks/>
          </p:cNvSpPr>
          <p:nvPr/>
        </p:nvSpPr>
        <p:spPr>
          <a:xfrm>
            <a:off x="755576" y="3067665"/>
            <a:ext cx="7848872" cy="551310"/>
          </a:xfrm>
          <a:prstGeom prst="rect">
            <a:avLst/>
          </a:prstGeom>
        </p:spPr>
        <p:style>
          <a:lnRef idx="0">
            <a:schemeClr val="accent2"/>
          </a:lnRef>
          <a:fillRef idx="3">
            <a:schemeClr val="accent2"/>
          </a:fillRef>
          <a:effectRef idx="3">
            <a:schemeClr val="accent2"/>
          </a:effectRef>
          <a:fontRef idx="minor">
            <a:schemeClr val="lt1"/>
          </a:fontRef>
        </p:style>
        <p:txBody>
          <a:bodyPr wrap="square">
            <a:noAutofit/>
          </a:bodyPr>
          <a:lstStyle/>
          <a:p>
            <a:pPr algn="ctr">
              <a:lnSpc>
                <a:spcPct val="80000"/>
              </a:lnSpc>
              <a:defRPr/>
            </a:pPr>
            <a:r>
              <a:rPr lang="de-DE" sz="2400" b="1" dirty="0" smtClean="0">
                <a:solidFill>
                  <a:schemeClr val="bg1"/>
                </a:solidFill>
              </a:rPr>
              <a:t> </a:t>
            </a:r>
            <a:endParaRPr lang="de-DE" sz="2400" b="1" dirty="0">
              <a:solidFill>
                <a:schemeClr val="bg1"/>
              </a:solidFill>
            </a:endParaRPr>
          </a:p>
        </p:txBody>
      </p:sp>
      <p:sp>
        <p:nvSpPr>
          <p:cNvPr id="16386" name="Rectangle 2"/>
          <p:cNvSpPr>
            <a:spLocks noGrp="1" noRot="1" noChangeArrowheads="1"/>
          </p:cNvSpPr>
          <p:nvPr>
            <p:ph type="title"/>
          </p:nvPr>
        </p:nvSpPr>
        <p:spPr/>
        <p:txBody>
          <a:bodyPr/>
          <a:lstStyle/>
          <a:p>
            <a:pPr>
              <a:defRPr/>
            </a:pPr>
            <a:r>
              <a:rPr lang="de-DE" dirty="0">
                <a:solidFill>
                  <a:schemeClr val="bg1">
                    <a:lumMod val="75000"/>
                  </a:schemeClr>
                </a:solidFill>
              </a:rPr>
              <a:t>GSAK für Fortgeschrittene</a:t>
            </a:r>
            <a:endParaRPr lang="de-DE" sz="4000" dirty="0" smtClean="0">
              <a:solidFill>
                <a:schemeClr val="bg1">
                  <a:lumMod val="75000"/>
                </a:schemeClr>
              </a:solidFill>
            </a:endParaRPr>
          </a:p>
        </p:txBody>
      </p:sp>
      <p:sp>
        <p:nvSpPr>
          <p:cNvPr id="2" name="Textplatzhalter 1"/>
          <p:cNvSpPr>
            <a:spLocks noGrp="1"/>
          </p:cNvSpPr>
          <p:nvPr>
            <p:ph type="body" idx="1"/>
          </p:nvPr>
        </p:nvSpPr>
        <p:spPr>
          <a:xfrm>
            <a:off x="722312" y="1412777"/>
            <a:ext cx="8242175" cy="2994124"/>
          </a:xfrm>
        </p:spPr>
        <p:txBody>
          <a:bodyPr>
            <a:noAutofit/>
          </a:bodyPr>
          <a:lstStyle/>
          <a:p>
            <a:pPr marL="457200" indent="-457200">
              <a:buFont typeface="+mj-lt"/>
              <a:buAutoNum type="arabicPeriod"/>
            </a:pPr>
            <a:r>
              <a:rPr lang="de-DE" sz="2400" dirty="0">
                <a:solidFill>
                  <a:schemeClr val="bg1"/>
                </a:solidFill>
              </a:rPr>
              <a:t>Ordnung muss </a:t>
            </a:r>
            <a:r>
              <a:rPr lang="de-DE" sz="2400" dirty="0" smtClean="0">
                <a:solidFill>
                  <a:schemeClr val="bg1"/>
                </a:solidFill>
              </a:rPr>
              <a:t>sein!</a:t>
            </a:r>
            <a:br>
              <a:rPr lang="de-DE" sz="2400" dirty="0" smtClean="0">
                <a:solidFill>
                  <a:schemeClr val="bg1"/>
                </a:solidFill>
              </a:rPr>
            </a:br>
            <a:r>
              <a:rPr lang="de-DE" sz="2400" dirty="0" smtClean="0">
                <a:solidFill>
                  <a:schemeClr val="bg1"/>
                </a:solidFill>
              </a:rPr>
              <a:t>Optimierung </a:t>
            </a:r>
            <a:r>
              <a:rPr lang="de-DE" sz="2400" dirty="0">
                <a:solidFill>
                  <a:schemeClr val="bg1"/>
                </a:solidFill>
              </a:rPr>
              <a:t>und Verwaltung von Datenbanken</a:t>
            </a:r>
          </a:p>
          <a:p>
            <a:pPr marL="457200" indent="-457200">
              <a:buFont typeface="+mj-lt"/>
              <a:buAutoNum type="arabicPeriod"/>
            </a:pPr>
            <a:r>
              <a:rPr lang="de-DE" sz="2400" dirty="0">
                <a:solidFill>
                  <a:schemeClr val="bg1"/>
                </a:solidFill>
              </a:rPr>
              <a:t>Wo kein Schnee liegt, kann auch gelaufen </a:t>
            </a:r>
            <a:r>
              <a:rPr lang="de-DE" sz="2400" dirty="0" smtClean="0">
                <a:solidFill>
                  <a:schemeClr val="bg1"/>
                </a:solidFill>
              </a:rPr>
              <a:t>werden!</a:t>
            </a:r>
            <a:br>
              <a:rPr lang="de-DE" sz="2400" dirty="0" smtClean="0">
                <a:solidFill>
                  <a:schemeClr val="bg1"/>
                </a:solidFill>
              </a:rPr>
            </a:br>
            <a:r>
              <a:rPr lang="de-DE" sz="2400" dirty="0" smtClean="0">
                <a:solidFill>
                  <a:schemeClr val="bg1"/>
                </a:solidFill>
              </a:rPr>
              <a:t>Planung </a:t>
            </a:r>
            <a:r>
              <a:rPr lang="de-DE" sz="2400" dirty="0">
                <a:solidFill>
                  <a:schemeClr val="bg1"/>
                </a:solidFill>
              </a:rPr>
              <a:t>von Touren </a:t>
            </a:r>
            <a:r>
              <a:rPr lang="de-DE" sz="2400" dirty="0" smtClean="0">
                <a:solidFill>
                  <a:schemeClr val="bg1"/>
                </a:solidFill>
              </a:rPr>
              <a:t>mithilfe </a:t>
            </a:r>
            <a:r>
              <a:rPr lang="de-DE" sz="2400" dirty="0">
                <a:solidFill>
                  <a:schemeClr val="bg1"/>
                </a:solidFill>
              </a:rPr>
              <a:t>externer Tools und GSAK-Makros</a:t>
            </a:r>
          </a:p>
          <a:p>
            <a:pPr marL="457200" indent="-457200">
              <a:buFont typeface="+mj-lt"/>
              <a:buAutoNum type="arabicPeriod"/>
            </a:pPr>
            <a:r>
              <a:rPr lang="de-DE" sz="2800" b="1" dirty="0">
                <a:solidFill>
                  <a:schemeClr val="tx1">
                    <a:lumMod val="85000"/>
                    <a:lumOff val="15000"/>
                  </a:schemeClr>
                </a:solidFill>
              </a:rPr>
              <a:t>Loggen für Fortgeschrittene</a:t>
            </a:r>
          </a:p>
          <a:p>
            <a:pPr marL="457200" indent="-457200">
              <a:buFont typeface="+mj-lt"/>
              <a:buAutoNum type="arabicPeriod"/>
            </a:pPr>
            <a:r>
              <a:rPr lang="de-DE" sz="2400" dirty="0">
                <a:solidFill>
                  <a:schemeClr val="bg1"/>
                </a:solidFill>
              </a:rPr>
              <a:t>Auftrag </a:t>
            </a:r>
            <a:r>
              <a:rPr lang="de-DE" sz="2400" dirty="0" smtClean="0">
                <a:solidFill>
                  <a:schemeClr val="bg1"/>
                </a:solidFill>
              </a:rPr>
              <a:t>erkannt?</a:t>
            </a:r>
            <a:br>
              <a:rPr lang="de-DE" sz="2400" dirty="0" smtClean="0">
                <a:solidFill>
                  <a:schemeClr val="bg1"/>
                </a:solidFill>
              </a:rPr>
            </a:br>
            <a:r>
              <a:rPr lang="de-DE" sz="2400" dirty="0" smtClean="0">
                <a:solidFill>
                  <a:schemeClr val="bg1"/>
                </a:solidFill>
              </a:rPr>
              <a:t>Erstellung </a:t>
            </a:r>
            <a:r>
              <a:rPr lang="de-DE" sz="2400" dirty="0">
                <a:solidFill>
                  <a:schemeClr val="bg1"/>
                </a:solidFill>
              </a:rPr>
              <a:t>und Automatisierung von Statistiken</a:t>
            </a:r>
            <a:endParaRPr lang="de-DE" sz="1800" dirty="0">
              <a:solidFill>
                <a:schemeClr val="bg1"/>
              </a:solidFill>
            </a:endParaRPr>
          </a:p>
        </p:txBody>
      </p:sp>
      <p:sp>
        <p:nvSpPr>
          <p:cNvPr id="3" name="Foliennummernplatzhalter 2"/>
          <p:cNvSpPr>
            <a:spLocks noGrp="1"/>
          </p:cNvSpPr>
          <p:nvPr>
            <p:ph type="sldNum" sz="quarter" idx="12"/>
          </p:nvPr>
        </p:nvSpPr>
        <p:spPr/>
        <p:txBody>
          <a:bodyPr/>
          <a:lstStyle/>
          <a:p>
            <a:fld id="{A2A41EC0-69FA-4860-B755-6E811E0BB15E}" type="slidenum">
              <a:rPr lang="de-DE" smtClean="0"/>
              <a:pPr/>
              <a:t>22</a:t>
            </a:fld>
            <a:endParaRPr lang="de-DE"/>
          </a:p>
        </p:txBody>
      </p:sp>
    </p:spTree>
    <p:extLst>
      <p:ext uri="{BB962C8B-B14F-4D97-AF65-F5344CB8AC3E}">
        <p14:creationId xmlns:p14="http://schemas.microsoft.com/office/powerpoint/2010/main" val="3892167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Herausforderungen beim Loggen</a:t>
            </a:r>
            <a:endParaRPr lang="de-DE" dirty="0"/>
          </a:p>
        </p:txBody>
      </p:sp>
      <p:sp>
        <p:nvSpPr>
          <p:cNvPr id="5" name="Inhaltsplatzhalter 4"/>
          <p:cNvSpPr>
            <a:spLocks noGrp="1"/>
          </p:cNvSpPr>
          <p:nvPr>
            <p:ph idx="1"/>
          </p:nvPr>
        </p:nvSpPr>
        <p:spPr/>
        <p:txBody>
          <a:bodyPr/>
          <a:lstStyle/>
          <a:p>
            <a:r>
              <a:rPr lang="de-DE" dirty="0" err="1" smtClean="0"/>
              <a:t>Groundspeak</a:t>
            </a:r>
            <a:r>
              <a:rPr lang="de-DE" dirty="0" smtClean="0"/>
              <a:t>: Lahm und umständlich</a:t>
            </a:r>
          </a:p>
          <a:p>
            <a:r>
              <a:rPr lang="de-DE" dirty="0" smtClean="0"/>
              <a:t>GSAK: Nicht unbedingt intuitiv…</a:t>
            </a:r>
          </a:p>
          <a:p>
            <a:pPr lvl="1"/>
            <a:r>
              <a:rPr lang="de-DE" dirty="0" smtClean="0"/>
              <a:t>Erst loggen, dann updaten</a:t>
            </a:r>
          </a:p>
          <a:p>
            <a:pPr lvl="1"/>
            <a:r>
              <a:rPr lang="de-DE" dirty="0" smtClean="0"/>
              <a:t>Automatisch in Funddatenbank verschieben</a:t>
            </a:r>
          </a:p>
          <a:p>
            <a:pPr lvl="1"/>
            <a:r>
              <a:rPr lang="de-DE" dirty="0" smtClean="0"/>
              <a:t>Statistiken anwerfen</a:t>
            </a:r>
            <a:endParaRPr lang="de-DE" dirty="0"/>
          </a:p>
        </p:txBody>
      </p:sp>
      <p:sp>
        <p:nvSpPr>
          <p:cNvPr id="2" name="Foliennummernplatzhalter 1"/>
          <p:cNvSpPr>
            <a:spLocks noGrp="1"/>
          </p:cNvSpPr>
          <p:nvPr>
            <p:ph type="sldNum" sz="quarter" idx="12"/>
          </p:nvPr>
        </p:nvSpPr>
        <p:spPr/>
        <p:txBody>
          <a:bodyPr/>
          <a:lstStyle/>
          <a:p>
            <a:fld id="{A2A41EC0-69FA-4860-B755-6E811E0BB15E}" type="slidenum">
              <a:rPr lang="de-DE" smtClean="0"/>
              <a:pPr/>
              <a:t>23</a:t>
            </a:fld>
            <a:endParaRPr lang="de-DE"/>
          </a:p>
        </p:txBody>
      </p:sp>
    </p:spTree>
    <p:extLst>
      <p:ext uri="{BB962C8B-B14F-4D97-AF65-F5344CB8AC3E}">
        <p14:creationId xmlns:p14="http://schemas.microsoft.com/office/powerpoint/2010/main" val="12154394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de-DE" dirty="0" smtClean="0"/>
              <a:t>Loggen in GSAK</a:t>
            </a:r>
            <a:endParaRPr lang="de-DE" dirty="0"/>
          </a:p>
        </p:txBody>
      </p:sp>
      <p:sp>
        <p:nvSpPr>
          <p:cNvPr id="2" name="Inhaltsplatzhalter 1"/>
          <p:cNvSpPr>
            <a:spLocks noGrp="1"/>
          </p:cNvSpPr>
          <p:nvPr>
            <p:ph sz="half" idx="2"/>
          </p:nvPr>
        </p:nvSpPr>
        <p:spPr>
          <a:xfrm>
            <a:off x="3563888" y="1600200"/>
            <a:ext cx="5580112" cy="4525963"/>
          </a:xfrm>
        </p:spPr>
        <p:txBody>
          <a:bodyPr>
            <a:normAutofit/>
          </a:bodyPr>
          <a:lstStyle/>
          <a:p>
            <a:r>
              <a:rPr lang="de-DE" dirty="0" smtClean="0"/>
              <a:t>Geocaching.com </a:t>
            </a:r>
            <a:r>
              <a:rPr lang="de-DE" dirty="0" smtClean="0">
                <a:sym typeface="Wingdings" pitchFamily="2" charset="2"/>
              </a:rPr>
              <a:t> </a:t>
            </a:r>
            <a:br>
              <a:rPr lang="de-DE" dirty="0" smtClean="0">
                <a:sym typeface="Wingdings" pitchFamily="2" charset="2"/>
              </a:rPr>
            </a:br>
            <a:r>
              <a:rPr lang="de-DE" dirty="0" smtClean="0">
                <a:sym typeface="Wingdings" pitchFamily="2" charset="2"/>
              </a:rPr>
              <a:t>Logs veröffentlichen</a:t>
            </a:r>
          </a:p>
          <a:p>
            <a:r>
              <a:rPr lang="de-DE" dirty="0" smtClean="0">
                <a:sym typeface="Wingdings" pitchFamily="2" charset="2"/>
              </a:rPr>
              <a:t>Abruf  vom </a:t>
            </a:r>
            <a:r>
              <a:rPr lang="de-DE" dirty="0" err="1" smtClean="0">
                <a:sym typeface="Wingdings" pitchFamily="2" charset="2"/>
              </a:rPr>
              <a:t>GPSr</a:t>
            </a:r>
            <a:endParaRPr lang="de-DE" dirty="0" smtClean="0">
              <a:sym typeface="Wingdings" pitchFamily="2" charset="2"/>
            </a:endParaRPr>
          </a:p>
          <a:p>
            <a:r>
              <a:rPr lang="de-DE" dirty="0" smtClean="0">
                <a:sym typeface="Wingdings" pitchFamily="2" charset="2"/>
              </a:rPr>
              <a:t>Dann wird es magisch…</a:t>
            </a:r>
          </a:p>
          <a:p>
            <a:pPr lvl="1"/>
            <a:r>
              <a:rPr lang="de-DE" dirty="0" smtClean="0">
                <a:sym typeface="Wingdings" pitchFamily="2" charset="2"/>
              </a:rPr>
              <a:t>Vorlagen für </a:t>
            </a:r>
            <a:r>
              <a:rPr lang="de-DE" i="1" dirty="0">
                <a:sym typeface="Wingdings" pitchFamily="2" charset="2"/>
              </a:rPr>
              <a:t>Cache </a:t>
            </a:r>
            <a:r>
              <a:rPr lang="de-DE" i="1" dirty="0" smtClean="0">
                <a:sym typeface="Wingdings" pitchFamily="2" charset="2"/>
              </a:rPr>
              <a:t>Runs:</a:t>
            </a:r>
            <a:br>
              <a:rPr lang="de-DE" i="1" dirty="0" smtClean="0">
                <a:sym typeface="Wingdings" pitchFamily="2" charset="2"/>
              </a:rPr>
            </a:br>
            <a:r>
              <a:rPr lang="de-DE" sz="2000" dirty="0" smtClean="0">
                <a:latin typeface="Courier New" pitchFamily="49" charset="0"/>
                <a:cs typeface="Courier New" pitchFamily="49" charset="0"/>
                <a:sym typeface="Wingdings" pitchFamily="2" charset="2"/>
              </a:rPr>
              <a:t>Diesen </a:t>
            </a:r>
            <a:r>
              <a:rPr lang="de-DE" sz="2000" dirty="0">
                <a:latin typeface="Courier New" pitchFamily="49" charset="0"/>
                <a:cs typeface="Courier New" pitchFamily="49" charset="0"/>
                <a:sym typeface="Wingdings" pitchFamily="2" charset="2"/>
              </a:rPr>
              <a:t>Cache (unseren %Count.) fanden wir am %Date um %Time</a:t>
            </a:r>
            <a:r>
              <a:rPr lang="de-DE" sz="2000" dirty="0" smtClean="0">
                <a:latin typeface="Courier New" pitchFamily="49" charset="0"/>
                <a:cs typeface="Courier New" pitchFamily="49" charset="0"/>
                <a:sym typeface="Wingdings" pitchFamily="2" charset="2"/>
              </a:rPr>
              <a:t>.</a:t>
            </a:r>
          </a:p>
          <a:p>
            <a:pPr lvl="1"/>
            <a:r>
              <a:rPr lang="de-DE" dirty="0" smtClean="0"/>
              <a:t>TBs/</a:t>
            </a:r>
            <a:r>
              <a:rPr lang="de-DE" dirty="0" err="1" smtClean="0"/>
              <a:t>Coins</a:t>
            </a:r>
            <a:endParaRPr lang="de-DE" dirty="0" smtClean="0"/>
          </a:p>
          <a:p>
            <a:pPr lvl="1"/>
            <a:r>
              <a:rPr lang="de-DE" dirty="0" smtClean="0"/>
              <a:t>Bilder</a:t>
            </a:r>
            <a:endParaRPr lang="de-DE" dirty="0"/>
          </a:p>
        </p:txBody>
      </p:sp>
      <p:pic>
        <p:nvPicPr>
          <p:cNvPr id="6" name="Inhaltsplatzhalt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484784"/>
            <a:ext cx="3294600" cy="4525963"/>
          </a:xfrm>
          <a:noFill/>
          <a:ln/>
          <a:effectLst>
            <a:outerShdw dist="35921" dir="2700000" algn="ctr" rotWithShape="0">
              <a:srgbClr val="808080"/>
            </a:outerShdw>
            <a:reflection blurRad="6350" stA="50000" endA="300" endPos="55500" dist="50800" dir="5400000" sy="-100000" algn="bl" rotWithShape="0"/>
          </a:effectLst>
          <a:scene3d>
            <a:camera prst="perspectiveContrastingRightFacing"/>
            <a:lightRig rig="threePt" dir="t"/>
          </a:scene3d>
        </p:spPr>
      </p:pic>
      <p:sp>
        <p:nvSpPr>
          <p:cNvPr id="8" name="Line 10"/>
          <p:cNvSpPr>
            <a:spLocks noChangeShapeType="1"/>
          </p:cNvSpPr>
          <p:nvPr/>
        </p:nvSpPr>
        <p:spPr bwMode="auto">
          <a:xfrm flipV="1">
            <a:off x="2267744" y="3789040"/>
            <a:ext cx="1800200" cy="792087"/>
          </a:xfrm>
          <a:prstGeom prst="line">
            <a:avLst/>
          </a:prstGeom>
          <a:noFill/>
          <a:ln w="57150">
            <a:solidFill>
              <a:srgbClr val="C00000"/>
            </a:solidFill>
            <a:round/>
            <a:headEnd type="triangle" w="med" len="med"/>
            <a:tailEnd/>
          </a:ln>
          <a:effectLst/>
          <a:scene3d>
            <a:camera prst="orthographicFront"/>
            <a:lightRig rig="threePt" dir="t"/>
          </a:scene3d>
          <a:sp3d>
            <a:bevelT prst="angle"/>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Line 10"/>
          <p:cNvSpPr>
            <a:spLocks noChangeShapeType="1"/>
          </p:cNvSpPr>
          <p:nvPr/>
        </p:nvSpPr>
        <p:spPr bwMode="auto">
          <a:xfrm>
            <a:off x="1835696" y="2204863"/>
            <a:ext cx="1872208" cy="576063"/>
          </a:xfrm>
          <a:prstGeom prst="line">
            <a:avLst/>
          </a:prstGeom>
          <a:noFill/>
          <a:ln w="57150">
            <a:solidFill>
              <a:srgbClr val="C00000"/>
            </a:solidFill>
            <a:round/>
            <a:headEnd type="triangle" w="med" len="med"/>
            <a:tailEnd/>
          </a:ln>
          <a:effectLst/>
          <a:scene3d>
            <a:camera prst="orthographicFront"/>
            <a:lightRig rig="threePt" dir="t"/>
          </a:scene3d>
          <a:sp3d>
            <a:bevelT prst="angle"/>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4702713"/>
            <a:ext cx="3224998" cy="1678615"/>
          </a:xfrm>
          <a:prstGeom prst="rect">
            <a:avLst/>
          </a:prstGeom>
          <a:ln>
            <a:noFill/>
          </a:ln>
          <a:effectLst>
            <a:outerShdw blurRad="292100" dist="139700" dir="2700000" algn="tl" rotWithShape="0">
              <a:srgbClr val="333333">
                <a:alpha val="65000"/>
              </a:srgbClr>
            </a:outerShdw>
          </a:effectLst>
        </p:spPr>
      </p:pic>
      <p:sp>
        <p:nvSpPr>
          <p:cNvPr id="10" name="Foliennummernplatzhalter 9"/>
          <p:cNvSpPr>
            <a:spLocks noGrp="1"/>
          </p:cNvSpPr>
          <p:nvPr>
            <p:ph type="sldNum" sz="quarter" idx="12"/>
          </p:nvPr>
        </p:nvSpPr>
        <p:spPr/>
        <p:txBody>
          <a:bodyPr/>
          <a:lstStyle/>
          <a:p>
            <a:fld id="{A2A41EC0-69FA-4860-B755-6E811E0BB15E}" type="slidenum">
              <a:rPr lang="de-DE" smtClean="0"/>
              <a:pPr/>
              <a:t>24</a:t>
            </a:fld>
            <a:endParaRPr lang="de-DE"/>
          </a:p>
        </p:txBody>
      </p:sp>
    </p:spTree>
    <p:extLst>
      <p:ext uri="{BB962C8B-B14F-4D97-AF65-F5344CB8AC3E}">
        <p14:creationId xmlns:p14="http://schemas.microsoft.com/office/powerpoint/2010/main" val="37078394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Loggen in GSAK</a:t>
            </a:r>
          </a:p>
        </p:txBody>
      </p:sp>
      <p:pic>
        <p:nvPicPr>
          <p:cNvPr id="6" name="Inhaltsplatzhalt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548" y="2132856"/>
            <a:ext cx="4595542" cy="3074877"/>
          </a:xfrm>
          <a:noFill/>
          <a:ln/>
          <a:effectLst>
            <a:outerShdw dist="35921" dir="2700000" algn="ctr" rotWithShape="0">
              <a:srgbClr val="808080"/>
            </a:outerShdw>
            <a:reflection blurRad="6350" stA="50000" endA="300" endPos="55500" dist="50800" dir="5400000" sy="-100000" algn="bl" rotWithShape="0"/>
          </a:effectLst>
          <a:scene3d>
            <a:camera prst="perspectiveContrastingRightFacing"/>
            <a:lightRig rig="threePt" dir="t"/>
          </a:scene3d>
        </p:spPr>
      </p:pic>
      <p:sp>
        <p:nvSpPr>
          <p:cNvPr id="4" name="Inhaltsplatzhalter 3"/>
          <p:cNvSpPr>
            <a:spLocks noGrp="1"/>
          </p:cNvSpPr>
          <p:nvPr>
            <p:ph sz="half" idx="2"/>
          </p:nvPr>
        </p:nvSpPr>
        <p:spPr/>
        <p:txBody>
          <a:bodyPr/>
          <a:lstStyle/>
          <a:p>
            <a:r>
              <a:rPr lang="de-DE" dirty="0" smtClean="0"/>
              <a:t>Reiter „Einstellungen“</a:t>
            </a:r>
          </a:p>
          <a:p>
            <a:r>
              <a:rPr lang="de-DE" dirty="0" smtClean="0"/>
              <a:t>Feld „Makro nach allen Logs ausführen“</a:t>
            </a:r>
          </a:p>
          <a:p>
            <a:r>
              <a:rPr lang="de-DE" dirty="0" smtClean="0"/>
              <a:t>Dort </a:t>
            </a:r>
            <a:r>
              <a:rPr lang="de-DE" dirty="0"/>
              <a:t>API Post </a:t>
            </a:r>
            <a:r>
              <a:rPr lang="de-DE" dirty="0" err="1"/>
              <a:t>Logging</a:t>
            </a:r>
            <a:r>
              <a:rPr lang="de-DE" dirty="0"/>
              <a:t> </a:t>
            </a:r>
            <a:r>
              <a:rPr lang="de-DE" dirty="0" smtClean="0"/>
              <a:t>Routine einfügen.</a:t>
            </a:r>
          </a:p>
          <a:p>
            <a:r>
              <a:rPr lang="de-DE" dirty="0" smtClean="0"/>
              <a:t>Warum? Siehe nächste Folie… </a:t>
            </a:r>
            <a:endParaRPr lang="de-DE" dirty="0"/>
          </a:p>
        </p:txBody>
      </p:sp>
      <p:sp>
        <p:nvSpPr>
          <p:cNvPr id="5" name="Foliennummernplatzhalter 4"/>
          <p:cNvSpPr>
            <a:spLocks noGrp="1"/>
          </p:cNvSpPr>
          <p:nvPr>
            <p:ph type="sldNum" sz="quarter" idx="12"/>
          </p:nvPr>
        </p:nvSpPr>
        <p:spPr/>
        <p:txBody>
          <a:bodyPr/>
          <a:lstStyle/>
          <a:p>
            <a:fld id="{A2A41EC0-69FA-4860-B755-6E811E0BB15E}" type="slidenum">
              <a:rPr lang="de-DE" smtClean="0"/>
              <a:pPr/>
              <a:t>25</a:t>
            </a:fld>
            <a:endParaRPr lang="de-DE"/>
          </a:p>
        </p:txBody>
      </p:sp>
      <p:sp>
        <p:nvSpPr>
          <p:cNvPr id="7" name="Line 10"/>
          <p:cNvSpPr>
            <a:spLocks noChangeShapeType="1"/>
          </p:cNvSpPr>
          <p:nvPr/>
        </p:nvSpPr>
        <p:spPr bwMode="auto">
          <a:xfrm>
            <a:off x="2987824" y="2852936"/>
            <a:ext cx="1872208" cy="432048"/>
          </a:xfrm>
          <a:prstGeom prst="line">
            <a:avLst/>
          </a:prstGeom>
          <a:noFill/>
          <a:ln w="57150">
            <a:solidFill>
              <a:srgbClr val="C00000"/>
            </a:solidFill>
            <a:round/>
            <a:headEnd type="triangle" w="med" len="med"/>
            <a:tailEnd/>
          </a:ln>
          <a:effectLst/>
          <a:scene3d>
            <a:camera prst="orthographicFront"/>
            <a:lightRig rig="threePt" dir="t"/>
          </a:scene3d>
          <a:sp3d>
            <a:bevelT prst="angle"/>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Line 10"/>
          <p:cNvSpPr>
            <a:spLocks noChangeShapeType="1"/>
          </p:cNvSpPr>
          <p:nvPr/>
        </p:nvSpPr>
        <p:spPr bwMode="auto">
          <a:xfrm flipV="1">
            <a:off x="755576" y="1844824"/>
            <a:ext cx="4104456" cy="504056"/>
          </a:xfrm>
          <a:prstGeom prst="line">
            <a:avLst/>
          </a:prstGeom>
          <a:noFill/>
          <a:ln w="57150">
            <a:solidFill>
              <a:srgbClr val="C00000"/>
            </a:solidFill>
            <a:round/>
            <a:headEnd type="triangle" w="med" len="med"/>
            <a:tailEnd/>
          </a:ln>
          <a:effectLst/>
          <a:scene3d>
            <a:camera prst="orthographicFront"/>
            <a:lightRig rig="threePt" dir="t"/>
          </a:scene3d>
          <a:sp3d>
            <a:bevelT prst="angle"/>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019518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de-DE" dirty="0" smtClean="0"/>
              <a:t>Makro: API </a:t>
            </a:r>
            <a:r>
              <a:rPr lang="de-DE" dirty="0"/>
              <a:t>Post </a:t>
            </a:r>
            <a:r>
              <a:rPr lang="de-DE" dirty="0" err="1"/>
              <a:t>Logging</a:t>
            </a:r>
            <a:r>
              <a:rPr lang="de-DE" dirty="0"/>
              <a:t> Routine</a:t>
            </a:r>
          </a:p>
        </p:txBody>
      </p:sp>
      <p:sp>
        <p:nvSpPr>
          <p:cNvPr id="2" name="Inhaltsplatzhalter 1"/>
          <p:cNvSpPr>
            <a:spLocks noGrp="1"/>
          </p:cNvSpPr>
          <p:nvPr>
            <p:ph sz="half" idx="2"/>
          </p:nvPr>
        </p:nvSpPr>
        <p:spPr>
          <a:xfrm>
            <a:off x="3563888" y="1600200"/>
            <a:ext cx="5400600" cy="4853136"/>
          </a:xfrm>
        </p:spPr>
        <p:txBody>
          <a:bodyPr>
            <a:normAutofit lnSpcReduction="10000"/>
          </a:bodyPr>
          <a:lstStyle/>
          <a:p>
            <a:pPr marL="0" indent="0">
              <a:buNone/>
            </a:pPr>
            <a:r>
              <a:rPr lang="de-DE" dirty="0" smtClean="0">
                <a:hlinkClick r:id="rId2"/>
              </a:rPr>
              <a:t>API Post </a:t>
            </a:r>
            <a:r>
              <a:rPr lang="de-DE" dirty="0" err="1" smtClean="0">
                <a:hlinkClick r:id="rId2"/>
              </a:rPr>
              <a:t>Logging</a:t>
            </a:r>
            <a:r>
              <a:rPr lang="de-DE" dirty="0" smtClean="0">
                <a:hlinkClick r:id="rId2"/>
              </a:rPr>
              <a:t> </a:t>
            </a:r>
            <a:r>
              <a:rPr lang="de-DE" dirty="0" err="1" smtClean="0">
                <a:hlinkClick r:id="rId2"/>
              </a:rPr>
              <a:t>Routine.gsk</a:t>
            </a:r>
            <a:endParaRPr lang="de-DE" dirty="0" smtClean="0"/>
          </a:p>
          <a:p>
            <a:r>
              <a:rPr lang="de-DE" dirty="0" smtClean="0"/>
              <a:t>Verschiebt </a:t>
            </a:r>
            <a:r>
              <a:rPr lang="de-DE" dirty="0"/>
              <a:t>gefundene Caches in die Funddatenbank</a:t>
            </a:r>
          </a:p>
          <a:p>
            <a:r>
              <a:rPr lang="de-DE" dirty="0" smtClean="0"/>
              <a:t>Berechnet die </a:t>
            </a:r>
            <a:r>
              <a:rPr lang="de-DE" dirty="0" err="1" smtClean="0"/>
              <a:t>Fundzahl</a:t>
            </a:r>
            <a:endParaRPr lang="de-DE" dirty="0" smtClean="0"/>
          </a:p>
          <a:p>
            <a:r>
              <a:rPr lang="de-DE" dirty="0" smtClean="0"/>
              <a:t>Kann User Notes und User Data-Felder leeren</a:t>
            </a:r>
          </a:p>
          <a:p>
            <a:r>
              <a:rPr lang="de-DE" dirty="0"/>
              <a:t>Fügt die </a:t>
            </a:r>
            <a:r>
              <a:rPr lang="de-DE" dirty="0" err="1"/>
              <a:t>Fundzahl</a:t>
            </a:r>
            <a:r>
              <a:rPr lang="de-DE" dirty="0"/>
              <a:t> in die User Data-Spalte </a:t>
            </a:r>
            <a:r>
              <a:rPr lang="de-DE" dirty="0" smtClean="0"/>
              <a:t>ein</a:t>
            </a:r>
          </a:p>
          <a:p>
            <a:r>
              <a:rPr lang="de-DE" dirty="0" smtClean="0"/>
              <a:t>Kann ein weiteres Makro aufrufen – zum Beispiel BadgeGen…</a:t>
            </a:r>
          </a:p>
        </p:txBody>
      </p:sp>
      <p:pic>
        <p:nvPicPr>
          <p:cNvPr id="4" name="Inhaltsplatzhalt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0257" y="2494628"/>
            <a:ext cx="3525061" cy="2737107"/>
          </a:xfrm>
          <a:noFill/>
          <a:ln/>
          <a:effectLst>
            <a:outerShdw dist="35921" dir="2700000" algn="ctr" rotWithShape="0">
              <a:srgbClr val="808080"/>
            </a:outerShdw>
            <a:reflection blurRad="6350" stA="50000" endA="300" endPos="55500" dist="50800" dir="5400000" sy="-100000" algn="bl" rotWithShape="0"/>
          </a:effectLst>
          <a:scene3d>
            <a:camera prst="perspectiveContrastingRightFacing"/>
            <a:lightRig rig="threePt" dir="t"/>
          </a:scene3d>
        </p:spPr>
      </p:pic>
      <p:sp>
        <p:nvSpPr>
          <p:cNvPr id="5" name="Line 10"/>
          <p:cNvSpPr>
            <a:spLocks noChangeShapeType="1"/>
          </p:cNvSpPr>
          <p:nvPr/>
        </p:nvSpPr>
        <p:spPr bwMode="auto">
          <a:xfrm>
            <a:off x="2771800" y="4221087"/>
            <a:ext cx="959542" cy="1058835"/>
          </a:xfrm>
          <a:prstGeom prst="line">
            <a:avLst/>
          </a:prstGeom>
          <a:noFill/>
          <a:ln w="57150">
            <a:solidFill>
              <a:srgbClr val="C00000"/>
            </a:solidFill>
            <a:round/>
            <a:headEnd type="triangle" w="med" len="med"/>
            <a:tailEnd/>
          </a:ln>
          <a:effectLst/>
          <a:scene3d>
            <a:camera prst="orthographicFront"/>
            <a:lightRig rig="threePt" dir="t"/>
          </a:scene3d>
          <a:sp3d>
            <a:bevelT prst="angle"/>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 name="Line 10"/>
          <p:cNvSpPr>
            <a:spLocks noChangeShapeType="1"/>
          </p:cNvSpPr>
          <p:nvPr/>
        </p:nvSpPr>
        <p:spPr bwMode="auto">
          <a:xfrm flipV="1">
            <a:off x="1835696" y="3573017"/>
            <a:ext cx="1872208" cy="432048"/>
          </a:xfrm>
          <a:prstGeom prst="line">
            <a:avLst/>
          </a:prstGeom>
          <a:noFill/>
          <a:ln w="57150">
            <a:solidFill>
              <a:srgbClr val="C00000"/>
            </a:solidFill>
            <a:round/>
            <a:headEnd type="triangle" w="med" len="med"/>
            <a:tailEnd/>
          </a:ln>
          <a:effectLst/>
          <a:scene3d>
            <a:camera prst="orthographicFront"/>
            <a:lightRig rig="threePt" dir="t"/>
          </a:scene3d>
          <a:sp3d>
            <a:bevelT prst="angle"/>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 name="Line 10"/>
          <p:cNvSpPr>
            <a:spLocks noChangeShapeType="1"/>
          </p:cNvSpPr>
          <p:nvPr/>
        </p:nvSpPr>
        <p:spPr bwMode="auto">
          <a:xfrm flipV="1">
            <a:off x="1619672" y="2276872"/>
            <a:ext cx="2088232" cy="1296145"/>
          </a:xfrm>
          <a:prstGeom prst="line">
            <a:avLst/>
          </a:prstGeom>
          <a:noFill/>
          <a:ln w="57150">
            <a:solidFill>
              <a:srgbClr val="C00000"/>
            </a:solidFill>
            <a:round/>
            <a:headEnd type="triangle" w="med" len="med"/>
            <a:tailEnd/>
          </a:ln>
          <a:effectLst/>
          <a:scene3d>
            <a:camera prst="orthographicFront"/>
            <a:lightRig rig="threePt" dir="t"/>
          </a:scene3d>
          <a:sp3d>
            <a:bevelT prst="angle"/>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 name="Foliennummernplatzhalter 2"/>
          <p:cNvSpPr>
            <a:spLocks noGrp="1"/>
          </p:cNvSpPr>
          <p:nvPr>
            <p:ph type="sldNum" sz="quarter" idx="12"/>
          </p:nvPr>
        </p:nvSpPr>
        <p:spPr/>
        <p:txBody>
          <a:bodyPr/>
          <a:lstStyle/>
          <a:p>
            <a:fld id="{A2A41EC0-69FA-4860-B755-6E811E0BB15E}" type="slidenum">
              <a:rPr lang="de-DE" smtClean="0"/>
              <a:pPr/>
              <a:t>26</a:t>
            </a:fld>
            <a:endParaRPr lang="de-DE"/>
          </a:p>
        </p:txBody>
      </p:sp>
    </p:spTree>
    <p:extLst>
      <p:ext uri="{BB962C8B-B14F-4D97-AF65-F5344CB8AC3E}">
        <p14:creationId xmlns:p14="http://schemas.microsoft.com/office/powerpoint/2010/main" val="41533768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a:spLocks/>
          </p:cNvSpPr>
          <p:nvPr/>
        </p:nvSpPr>
        <p:spPr>
          <a:xfrm>
            <a:off x="755576" y="3449787"/>
            <a:ext cx="7848872" cy="936104"/>
          </a:xfrm>
          <a:prstGeom prst="rect">
            <a:avLst/>
          </a:prstGeom>
        </p:spPr>
        <p:style>
          <a:lnRef idx="0">
            <a:schemeClr val="accent2"/>
          </a:lnRef>
          <a:fillRef idx="3">
            <a:schemeClr val="accent2"/>
          </a:fillRef>
          <a:effectRef idx="3">
            <a:schemeClr val="accent2"/>
          </a:effectRef>
          <a:fontRef idx="minor">
            <a:schemeClr val="lt1"/>
          </a:fontRef>
        </p:style>
        <p:txBody>
          <a:bodyPr wrap="square">
            <a:noAutofit/>
          </a:bodyPr>
          <a:lstStyle/>
          <a:p>
            <a:pPr algn="ctr">
              <a:lnSpc>
                <a:spcPct val="80000"/>
              </a:lnSpc>
              <a:defRPr/>
            </a:pPr>
            <a:r>
              <a:rPr lang="de-DE" sz="2400" b="1" dirty="0" smtClean="0">
                <a:solidFill>
                  <a:schemeClr val="bg1"/>
                </a:solidFill>
              </a:rPr>
              <a:t> </a:t>
            </a:r>
            <a:endParaRPr lang="de-DE" sz="2400" b="1" dirty="0">
              <a:solidFill>
                <a:schemeClr val="bg1"/>
              </a:solidFill>
            </a:endParaRPr>
          </a:p>
        </p:txBody>
      </p:sp>
      <p:sp>
        <p:nvSpPr>
          <p:cNvPr id="16386" name="Rectangle 2"/>
          <p:cNvSpPr>
            <a:spLocks noGrp="1" noRot="1" noChangeArrowheads="1"/>
          </p:cNvSpPr>
          <p:nvPr>
            <p:ph type="title"/>
          </p:nvPr>
        </p:nvSpPr>
        <p:spPr/>
        <p:txBody>
          <a:bodyPr/>
          <a:lstStyle/>
          <a:p>
            <a:pPr>
              <a:defRPr/>
            </a:pPr>
            <a:r>
              <a:rPr lang="de-DE" dirty="0">
                <a:solidFill>
                  <a:schemeClr val="bg1">
                    <a:lumMod val="75000"/>
                  </a:schemeClr>
                </a:solidFill>
              </a:rPr>
              <a:t>GSAK für Fortgeschrittene</a:t>
            </a:r>
            <a:endParaRPr lang="de-DE" sz="4000" dirty="0" smtClean="0">
              <a:solidFill>
                <a:schemeClr val="bg1">
                  <a:lumMod val="75000"/>
                </a:schemeClr>
              </a:solidFill>
            </a:endParaRPr>
          </a:p>
        </p:txBody>
      </p:sp>
      <p:sp>
        <p:nvSpPr>
          <p:cNvPr id="2" name="Textplatzhalter 1"/>
          <p:cNvSpPr>
            <a:spLocks noGrp="1"/>
          </p:cNvSpPr>
          <p:nvPr>
            <p:ph type="body" idx="1"/>
          </p:nvPr>
        </p:nvSpPr>
        <p:spPr>
          <a:xfrm>
            <a:off x="722312" y="1412777"/>
            <a:ext cx="8242175" cy="2994124"/>
          </a:xfrm>
        </p:spPr>
        <p:txBody>
          <a:bodyPr>
            <a:noAutofit/>
          </a:bodyPr>
          <a:lstStyle/>
          <a:p>
            <a:pPr marL="457200" indent="-457200">
              <a:buFont typeface="+mj-lt"/>
              <a:buAutoNum type="arabicPeriod"/>
            </a:pPr>
            <a:r>
              <a:rPr lang="de-DE" sz="2400" dirty="0">
                <a:solidFill>
                  <a:schemeClr val="bg1"/>
                </a:solidFill>
              </a:rPr>
              <a:t>Ordnung muss sein! </a:t>
            </a:r>
            <a:r>
              <a:rPr lang="de-DE" sz="2400" dirty="0" smtClean="0">
                <a:solidFill>
                  <a:schemeClr val="bg1"/>
                </a:solidFill>
              </a:rPr>
              <a:t/>
            </a:r>
            <a:br>
              <a:rPr lang="de-DE" sz="2400" dirty="0" smtClean="0">
                <a:solidFill>
                  <a:schemeClr val="bg1"/>
                </a:solidFill>
              </a:rPr>
            </a:br>
            <a:r>
              <a:rPr lang="de-DE" sz="2400" dirty="0" smtClean="0">
                <a:solidFill>
                  <a:schemeClr val="bg1"/>
                </a:solidFill>
              </a:rPr>
              <a:t>Optimierung </a:t>
            </a:r>
            <a:r>
              <a:rPr lang="de-DE" sz="2400" dirty="0">
                <a:solidFill>
                  <a:schemeClr val="bg1"/>
                </a:solidFill>
              </a:rPr>
              <a:t>und Verwaltung von Datenbanken</a:t>
            </a:r>
          </a:p>
          <a:p>
            <a:pPr marL="457200" indent="-457200">
              <a:buFont typeface="+mj-lt"/>
              <a:buAutoNum type="arabicPeriod"/>
            </a:pPr>
            <a:r>
              <a:rPr lang="de-DE" sz="2400" dirty="0">
                <a:solidFill>
                  <a:schemeClr val="bg1"/>
                </a:solidFill>
              </a:rPr>
              <a:t>Wo kein Schnee liegt, kann auch gelaufen </a:t>
            </a:r>
            <a:r>
              <a:rPr lang="de-DE" sz="2400" dirty="0" smtClean="0">
                <a:solidFill>
                  <a:schemeClr val="bg1"/>
                </a:solidFill>
              </a:rPr>
              <a:t>werden!</a:t>
            </a:r>
            <a:br>
              <a:rPr lang="de-DE" sz="2400" dirty="0" smtClean="0">
                <a:solidFill>
                  <a:schemeClr val="bg1"/>
                </a:solidFill>
              </a:rPr>
            </a:br>
            <a:r>
              <a:rPr lang="de-DE" sz="2400" dirty="0" smtClean="0">
                <a:solidFill>
                  <a:schemeClr val="bg1"/>
                </a:solidFill>
              </a:rPr>
              <a:t>Planung </a:t>
            </a:r>
            <a:r>
              <a:rPr lang="de-DE" sz="2400" dirty="0">
                <a:solidFill>
                  <a:schemeClr val="bg1"/>
                </a:solidFill>
              </a:rPr>
              <a:t>von Touren </a:t>
            </a:r>
            <a:r>
              <a:rPr lang="de-DE" sz="2400" dirty="0" smtClean="0">
                <a:solidFill>
                  <a:schemeClr val="bg1"/>
                </a:solidFill>
              </a:rPr>
              <a:t>mithilfe </a:t>
            </a:r>
            <a:r>
              <a:rPr lang="de-DE" sz="2400" dirty="0">
                <a:solidFill>
                  <a:schemeClr val="bg1"/>
                </a:solidFill>
              </a:rPr>
              <a:t>externer Tools und GSAK-Makros</a:t>
            </a:r>
          </a:p>
          <a:p>
            <a:pPr marL="457200" indent="-457200">
              <a:buFont typeface="+mj-lt"/>
              <a:buAutoNum type="arabicPeriod"/>
            </a:pPr>
            <a:r>
              <a:rPr lang="de-DE" sz="2400" dirty="0">
                <a:solidFill>
                  <a:schemeClr val="bg1"/>
                </a:solidFill>
              </a:rPr>
              <a:t>Loggen für Fortgeschrittene</a:t>
            </a:r>
          </a:p>
          <a:p>
            <a:pPr marL="457200" indent="-457200">
              <a:buFont typeface="+mj-lt"/>
              <a:buAutoNum type="arabicPeriod"/>
            </a:pPr>
            <a:r>
              <a:rPr lang="de-DE" sz="2800" b="1" dirty="0">
                <a:solidFill>
                  <a:schemeClr val="tx1">
                    <a:lumMod val="85000"/>
                    <a:lumOff val="15000"/>
                  </a:schemeClr>
                </a:solidFill>
              </a:rPr>
              <a:t>Auftrag erkannt?</a:t>
            </a:r>
            <a:br>
              <a:rPr lang="de-DE" sz="2800" b="1" dirty="0">
                <a:solidFill>
                  <a:schemeClr val="tx1">
                    <a:lumMod val="85000"/>
                    <a:lumOff val="15000"/>
                  </a:schemeClr>
                </a:solidFill>
              </a:rPr>
            </a:br>
            <a:r>
              <a:rPr lang="de-DE" sz="2800" b="1" dirty="0">
                <a:solidFill>
                  <a:schemeClr val="tx1">
                    <a:lumMod val="85000"/>
                    <a:lumOff val="15000"/>
                  </a:schemeClr>
                </a:solidFill>
              </a:rPr>
              <a:t>Erstellung und Automatisierung von Statistiken</a:t>
            </a:r>
          </a:p>
        </p:txBody>
      </p:sp>
      <p:sp>
        <p:nvSpPr>
          <p:cNvPr id="3" name="Foliennummernplatzhalter 2"/>
          <p:cNvSpPr>
            <a:spLocks noGrp="1"/>
          </p:cNvSpPr>
          <p:nvPr>
            <p:ph type="sldNum" sz="quarter" idx="12"/>
          </p:nvPr>
        </p:nvSpPr>
        <p:spPr/>
        <p:txBody>
          <a:bodyPr/>
          <a:lstStyle/>
          <a:p>
            <a:fld id="{A2A41EC0-69FA-4860-B755-6E811E0BB15E}" type="slidenum">
              <a:rPr lang="de-DE" smtClean="0"/>
              <a:pPr/>
              <a:t>27</a:t>
            </a:fld>
            <a:endParaRPr lang="de-DE"/>
          </a:p>
        </p:txBody>
      </p:sp>
    </p:spTree>
    <p:extLst>
      <p:ext uri="{BB962C8B-B14F-4D97-AF65-F5344CB8AC3E}">
        <p14:creationId xmlns:p14="http://schemas.microsoft.com/office/powerpoint/2010/main" val="38921670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de-DE" sz="4000" dirty="0"/>
              <a:t>Statistiken mit GSAK - Einführung</a:t>
            </a:r>
          </a:p>
        </p:txBody>
      </p:sp>
      <p:sp>
        <p:nvSpPr>
          <p:cNvPr id="14339" name="Rectangle 3"/>
          <p:cNvSpPr>
            <a:spLocks noGrp="1" noChangeArrowheads="1"/>
          </p:cNvSpPr>
          <p:nvPr>
            <p:ph sz="quarter" idx="1"/>
          </p:nvPr>
        </p:nvSpPr>
        <p:spPr/>
        <p:txBody>
          <a:bodyPr/>
          <a:lstStyle/>
          <a:p>
            <a:pPr>
              <a:lnSpc>
                <a:spcPct val="90000"/>
              </a:lnSpc>
            </a:pPr>
            <a:r>
              <a:rPr lang="de-DE" dirty="0"/>
              <a:t>GSAK benötigt zur Erstellung von </a:t>
            </a:r>
            <a:r>
              <a:rPr lang="de-DE" dirty="0" smtClean="0"/>
              <a:t/>
            </a:r>
            <a:br>
              <a:rPr lang="de-DE" dirty="0" smtClean="0"/>
            </a:br>
            <a:r>
              <a:rPr lang="de-DE" dirty="0" smtClean="0"/>
              <a:t>Statistiken </a:t>
            </a:r>
            <a:r>
              <a:rPr lang="de-DE" dirty="0"/>
              <a:t>Makros.</a:t>
            </a:r>
          </a:p>
          <a:p>
            <a:pPr>
              <a:lnSpc>
                <a:spcPct val="90000"/>
              </a:lnSpc>
            </a:pPr>
            <a:r>
              <a:rPr lang="de-DE" dirty="0"/>
              <a:t>Ein beliebtes Makro </a:t>
            </a:r>
            <a:r>
              <a:rPr lang="de-DE" dirty="0" smtClean="0"/>
              <a:t>ist</a:t>
            </a:r>
            <a:br>
              <a:rPr lang="de-DE" dirty="0" smtClean="0"/>
            </a:br>
            <a:r>
              <a:rPr lang="de-DE" dirty="0" smtClean="0">
                <a:hlinkClick r:id="rId2"/>
              </a:rPr>
              <a:t>Find </a:t>
            </a:r>
            <a:r>
              <a:rPr lang="de-DE" dirty="0" err="1">
                <a:hlinkClick r:id="rId2"/>
              </a:rPr>
              <a:t>Stats</a:t>
            </a:r>
            <a:r>
              <a:rPr lang="de-DE" dirty="0">
                <a:hlinkClick r:id="rId2"/>
              </a:rPr>
              <a:t> Generator</a:t>
            </a:r>
            <a:r>
              <a:rPr lang="de-DE" dirty="0"/>
              <a:t> (FSG</a:t>
            </a:r>
            <a:r>
              <a:rPr lang="de-DE" dirty="0" smtClean="0"/>
              <a:t>).</a:t>
            </a:r>
            <a:endParaRPr lang="de-DE" dirty="0"/>
          </a:p>
          <a:p>
            <a:pPr>
              <a:lnSpc>
                <a:spcPct val="90000"/>
              </a:lnSpc>
            </a:pPr>
            <a:r>
              <a:rPr lang="de-DE" dirty="0"/>
              <a:t>FSG kann selbst aus weiteren Makros wie </a:t>
            </a:r>
            <a:r>
              <a:rPr lang="de-DE" dirty="0">
                <a:hlinkClick r:id="rId3"/>
              </a:rPr>
              <a:t>BadgeGen</a:t>
            </a:r>
            <a:r>
              <a:rPr lang="de-DE" dirty="0"/>
              <a:t> </a:t>
            </a:r>
            <a:r>
              <a:rPr lang="de-DE" dirty="0" smtClean="0"/>
              <a:t>(BG) heraus </a:t>
            </a:r>
            <a:r>
              <a:rPr lang="de-DE" dirty="0"/>
              <a:t>aufgerufen werden.</a:t>
            </a:r>
          </a:p>
          <a:p>
            <a:pPr>
              <a:lnSpc>
                <a:spcPct val="90000"/>
              </a:lnSpc>
            </a:pPr>
            <a:r>
              <a:rPr lang="de-DE" dirty="0"/>
              <a:t>Der Upload der Ergebnisse auf </a:t>
            </a:r>
            <a:r>
              <a:rPr lang="de-DE" dirty="0" smtClean="0"/>
              <a:t>GC kann mit </a:t>
            </a:r>
            <a:r>
              <a:rPr lang="de-DE" dirty="0" smtClean="0">
                <a:hlinkClick r:id="rId4"/>
              </a:rPr>
              <a:t>GenUploadStats </a:t>
            </a:r>
            <a:r>
              <a:rPr lang="de-DE" dirty="0" smtClean="0"/>
              <a:t>(GUS) automatisiert </a:t>
            </a:r>
            <a:r>
              <a:rPr lang="de-DE" dirty="0"/>
              <a:t>werden.</a:t>
            </a:r>
          </a:p>
        </p:txBody>
      </p:sp>
      <p:sp>
        <p:nvSpPr>
          <p:cNvPr id="2" name="Foliennummernplatzhalter 1"/>
          <p:cNvSpPr>
            <a:spLocks noGrp="1"/>
          </p:cNvSpPr>
          <p:nvPr>
            <p:ph type="sldNum" sz="quarter" idx="12"/>
          </p:nvPr>
        </p:nvSpPr>
        <p:spPr/>
        <p:txBody>
          <a:bodyPr/>
          <a:lstStyle/>
          <a:p>
            <a:fld id="{A2A41EC0-69FA-4860-B755-6E811E0BB15E}" type="slidenum">
              <a:rPr lang="de-DE" smtClean="0"/>
              <a:pPr/>
              <a:t>28</a:t>
            </a:fld>
            <a:endParaRPr lang="de-DE"/>
          </a:p>
        </p:txBody>
      </p:sp>
    </p:spTree>
    <p:extLst>
      <p:ext uri="{BB962C8B-B14F-4D97-AF65-F5344CB8AC3E}">
        <p14:creationId xmlns:p14="http://schemas.microsoft.com/office/powerpoint/2010/main" val="40139828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de-DE" sz="4000"/>
              <a:t>Statistiken mit GSAK - Einführung</a:t>
            </a:r>
          </a:p>
        </p:txBody>
      </p:sp>
      <p:sp>
        <p:nvSpPr>
          <p:cNvPr id="25604" name="Rectangle 4"/>
          <p:cNvSpPr>
            <a:spLocks noGrp="1" noChangeArrowheads="1"/>
          </p:cNvSpPr>
          <p:nvPr>
            <p:ph type="body" sz="half" idx="1"/>
          </p:nvPr>
        </p:nvSpPr>
        <p:spPr>
          <a:xfrm>
            <a:off x="228600" y="1412875"/>
            <a:ext cx="8686800" cy="3240261"/>
          </a:xfrm>
        </p:spPr>
        <p:txBody>
          <a:bodyPr>
            <a:normAutofit/>
          </a:bodyPr>
          <a:lstStyle/>
          <a:p>
            <a:pPr marL="0" indent="0">
              <a:buFont typeface="Wingdings" pitchFamily="2" charset="2"/>
              <a:buNone/>
            </a:pPr>
            <a:r>
              <a:rPr lang="de-DE" sz="2200" dirty="0"/>
              <a:t>Die in </a:t>
            </a:r>
            <a:r>
              <a:rPr lang="de-DE" sz="2200" dirty="0" smtClean="0"/>
              <a:t>dieser Anleitung vorgestellten </a:t>
            </a:r>
            <a:r>
              <a:rPr lang="de-DE" sz="2200" dirty="0"/>
              <a:t>Makros arbeiten wie folgt </a:t>
            </a:r>
            <a:r>
              <a:rPr lang="de-DE" sz="2200" dirty="0" smtClean="0"/>
              <a:t>zusammen*:</a:t>
            </a:r>
            <a:endParaRPr lang="de-DE" sz="2200" dirty="0"/>
          </a:p>
          <a:p>
            <a:pPr marL="533400" indent="-533400">
              <a:buSzPct val="100000"/>
              <a:buFont typeface="Wingdings" pitchFamily="2" charset="2"/>
              <a:buAutoNum type="arabicPeriod"/>
            </a:pPr>
            <a:r>
              <a:rPr lang="de-DE" sz="2200" dirty="0"/>
              <a:t>BadgeGen berechnet Badges und übergibt </a:t>
            </a:r>
            <a:r>
              <a:rPr lang="de-DE" sz="2200" dirty="0" smtClean="0"/>
              <a:t>an GenUploadStats.</a:t>
            </a:r>
            <a:endParaRPr lang="de-DE" sz="2200" dirty="0"/>
          </a:p>
          <a:p>
            <a:pPr marL="533400" indent="-533400">
              <a:buSzPct val="100000"/>
              <a:buFont typeface="Wingdings" pitchFamily="2" charset="2"/>
              <a:buAutoNum type="arabicPeriod"/>
            </a:pPr>
            <a:r>
              <a:rPr lang="de-DE" sz="2200" dirty="0"/>
              <a:t>GenUploadStats </a:t>
            </a:r>
            <a:r>
              <a:rPr lang="de-DE" sz="2200" dirty="0" smtClean="0"/>
              <a:t>übergibt </a:t>
            </a:r>
            <a:r>
              <a:rPr lang="de-DE" sz="2200" dirty="0"/>
              <a:t>an </a:t>
            </a:r>
            <a:r>
              <a:rPr lang="de-DE" sz="2200" dirty="0" err="1"/>
              <a:t>FindStatsGen</a:t>
            </a:r>
            <a:r>
              <a:rPr lang="de-DE" sz="2200" dirty="0"/>
              <a:t>.</a:t>
            </a:r>
          </a:p>
          <a:p>
            <a:pPr marL="533400" indent="-533400">
              <a:buSzPct val="100000"/>
              <a:buFont typeface="Wingdings" pitchFamily="2" charset="2"/>
              <a:buAutoNum type="arabicPeriod"/>
            </a:pPr>
            <a:r>
              <a:rPr lang="de-DE" sz="2200" dirty="0" err="1"/>
              <a:t>FindStatsGen</a:t>
            </a:r>
            <a:r>
              <a:rPr lang="de-DE" sz="2200" dirty="0"/>
              <a:t> berechnet Statistiken, ruft weitere Plugins auf, liest die Ergebnisse anderer Makros ein und übergibt wieder an GenUploadStats.</a:t>
            </a:r>
          </a:p>
          <a:p>
            <a:pPr marL="533400" indent="-533400">
              <a:buSzPct val="100000"/>
              <a:buFont typeface="Wingdings" pitchFamily="2" charset="2"/>
              <a:buAutoNum type="arabicPeriod"/>
            </a:pPr>
            <a:r>
              <a:rPr lang="de-DE" sz="2200" dirty="0"/>
              <a:t>GenUploadStats lädt das Ergebnis in das Benutzerprofil hoch.</a:t>
            </a:r>
          </a:p>
        </p:txBody>
      </p:sp>
      <p:grpSp>
        <p:nvGrpSpPr>
          <p:cNvPr id="2" name="Gruppieren 1"/>
          <p:cNvGrpSpPr/>
          <p:nvPr/>
        </p:nvGrpSpPr>
        <p:grpSpPr>
          <a:xfrm>
            <a:off x="431800" y="4653136"/>
            <a:ext cx="8280400" cy="1930400"/>
            <a:chOff x="684213" y="4797425"/>
            <a:chExt cx="8280400" cy="1930400"/>
          </a:xfrm>
          <a:solidFill>
            <a:schemeClr val="accent6">
              <a:lumMod val="75000"/>
            </a:schemeClr>
          </a:solidFill>
        </p:grpSpPr>
        <p:sp>
          <p:nvSpPr>
            <p:cNvPr id="25617" name="AutoShape 17"/>
            <p:cNvSpPr>
              <a:spLocks noChangeArrowheads="1"/>
            </p:cNvSpPr>
            <p:nvPr/>
          </p:nvSpPr>
          <p:spPr bwMode="auto">
            <a:xfrm>
              <a:off x="684213" y="4868863"/>
              <a:ext cx="1655762" cy="863600"/>
            </a:xfrm>
            <a:prstGeom prst="flowChartProcess">
              <a:avLst/>
            </a:prstGeom>
            <a:solidFill>
              <a:srgbClr val="92D050"/>
            </a:solidFill>
            <a:ln w="9525">
              <a:solidFill>
                <a:schemeClr val="tx1"/>
              </a:solidFill>
              <a:miter lim="800000"/>
              <a:headEnd/>
              <a:tailEnd/>
            </a:ln>
            <a:effectLst/>
            <a:scene3d>
              <a:camera prst="orthographicFront"/>
              <a:lightRig rig="threePt" dir="t"/>
            </a:scene3d>
            <a:sp3d>
              <a:bevelT w="152400" h="50800" prst="softRound"/>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dirty="0" smtClean="0"/>
                <a:t>BadgeGen</a:t>
              </a:r>
              <a:endParaRPr lang="de-DE" dirty="0"/>
            </a:p>
          </p:txBody>
        </p:sp>
        <p:sp>
          <p:nvSpPr>
            <p:cNvPr id="25618" name="AutoShape 18"/>
            <p:cNvSpPr>
              <a:spLocks noChangeArrowheads="1"/>
            </p:cNvSpPr>
            <p:nvPr/>
          </p:nvSpPr>
          <p:spPr bwMode="auto">
            <a:xfrm>
              <a:off x="3059113" y="4868863"/>
              <a:ext cx="1657350" cy="863600"/>
            </a:xfrm>
            <a:prstGeom prst="flowChartMultidocument">
              <a:avLst/>
            </a:prstGeom>
            <a:solidFill>
              <a:srgbClr val="92D050"/>
            </a:solidFill>
            <a:ln w="9525">
              <a:solidFill>
                <a:schemeClr val="tx1"/>
              </a:solidFill>
              <a:miter lim="800000"/>
              <a:headEnd/>
              <a:tailEnd/>
            </a:ln>
            <a:effectLst/>
            <a:scene3d>
              <a:camera prst="orthographicFront"/>
              <a:lightRig rig="threePt" dir="t"/>
            </a:scene3d>
            <a:sp3d>
              <a:bevelT w="152400" h="50800" prst="softRound"/>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dirty="0" smtClean="0"/>
                <a:t>GUS</a:t>
              </a:r>
              <a:endParaRPr lang="de-DE" dirty="0"/>
            </a:p>
          </p:txBody>
        </p:sp>
        <p:sp>
          <p:nvSpPr>
            <p:cNvPr id="25619" name="AutoShape 19"/>
            <p:cNvSpPr>
              <a:spLocks noChangeArrowheads="1"/>
            </p:cNvSpPr>
            <p:nvPr/>
          </p:nvSpPr>
          <p:spPr bwMode="auto">
            <a:xfrm>
              <a:off x="5003800" y="4868863"/>
              <a:ext cx="1657350" cy="863600"/>
            </a:xfrm>
            <a:prstGeom prst="flowChartMultidocument">
              <a:avLst/>
            </a:prstGeom>
            <a:solidFill>
              <a:srgbClr val="92D050"/>
            </a:solidFill>
            <a:ln w="9525">
              <a:solidFill>
                <a:schemeClr val="tx1"/>
              </a:solidFill>
              <a:miter lim="800000"/>
              <a:headEnd/>
              <a:tailEnd/>
            </a:ln>
            <a:effectLst/>
            <a:scene3d>
              <a:camera prst="orthographicFront"/>
              <a:lightRig rig="threePt" dir="t"/>
            </a:scene3d>
            <a:sp3d>
              <a:bevelT w="152400" h="50800" prst="softRound"/>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dirty="0" err="1"/>
                <a:t>FindStatsGen</a:t>
              </a:r>
              <a:endParaRPr lang="de-DE" dirty="0"/>
            </a:p>
          </p:txBody>
        </p:sp>
        <p:sp>
          <p:nvSpPr>
            <p:cNvPr id="25620" name="AutoShape 20"/>
            <p:cNvSpPr>
              <a:spLocks noChangeArrowheads="1"/>
            </p:cNvSpPr>
            <p:nvPr/>
          </p:nvSpPr>
          <p:spPr bwMode="auto">
            <a:xfrm>
              <a:off x="7092950" y="4797425"/>
              <a:ext cx="1871663" cy="1008063"/>
            </a:xfrm>
            <a:prstGeom prst="flowChartDisplay">
              <a:avLst/>
            </a:prstGeom>
            <a:solidFill>
              <a:srgbClr val="92D050"/>
            </a:solidFill>
            <a:ln w="9525">
              <a:solidFill>
                <a:schemeClr val="tx1"/>
              </a:solidFill>
              <a:miter lim="800000"/>
              <a:headEnd/>
              <a:tailEnd/>
            </a:ln>
            <a:effectLst/>
            <a:scene3d>
              <a:camera prst="orthographicFront"/>
              <a:lightRig rig="threePt" dir="t"/>
            </a:scene3d>
            <a:sp3d>
              <a:bevelT w="152400" h="50800" prst="softRound"/>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t>Geocaching.com</a:t>
              </a:r>
            </a:p>
          </p:txBody>
        </p:sp>
        <p:cxnSp>
          <p:nvCxnSpPr>
            <p:cNvPr id="25621" name="AutoShape 21"/>
            <p:cNvCxnSpPr>
              <a:cxnSpLocks noChangeShapeType="1"/>
              <a:stCxn id="25617" idx="3"/>
              <a:endCxn id="25618" idx="1"/>
            </p:cNvCxnSpPr>
            <p:nvPr/>
          </p:nvCxnSpPr>
          <p:spPr bwMode="auto">
            <a:xfrm>
              <a:off x="2339975" y="5300663"/>
              <a:ext cx="719138" cy="0"/>
            </a:xfrm>
            <a:prstGeom prst="straightConnector1">
              <a:avLst/>
            </a:prstGeom>
            <a:ln>
              <a:headEnd/>
              <a:tailEnd type="triangle" w="med" len="med"/>
            </a:ln>
            <a:extLst/>
          </p:spPr>
          <p:style>
            <a:lnRef idx="3">
              <a:schemeClr val="accent3"/>
            </a:lnRef>
            <a:fillRef idx="0">
              <a:schemeClr val="accent3"/>
            </a:fillRef>
            <a:effectRef idx="2">
              <a:schemeClr val="accent3"/>
            </a:effectRef>
            <a:fontRef idx="minor">
              <a:schemeClr val="tx1"/>
            </a:fontRef>
          </p:style>
        </p:cxnSp>
        <p:cxnSp>
          <p:nvCxnSpPr>
            <p:cNvPr id="25622" name="AutoShape 22"/>
            <p:cNvCxnSpPr>
              <a:cxnSpLocks noChangeShapeType="1"/>
              <a:stCxn id="25618" idx="3"/>
              <a:endCxn id="25619" idx="1"/>
            </p:cNvCxnSpPr>
            <p:nvPr/>
          </p:nvCxnSpPr>
          <p:spPr bwMode="auto">
            <a:xfrm>
              <a:off x="4716463" y="5300663"/>
              <a:ext cx="287337" cy="0"/>
            </a:xfrm>
            <a:prstGeom prst="straightConnector1">
              <a:avLst/>
            </a:prstGeom>
            <a:ln>
              <a:headEnd/>
              <a:tailEnd type="triangle" w="med" len="med"/>
            </a:ln>
            <a:extLst/>
          </p:spPr>
          <p:style>
            <a:lnRef idx="3">
              <a:schemeClr val="accent3"/>
            </a:lnRef>
            <a:fillRef idx="0">
              <a:schemeClr val="accent3"/>
            </a:fillRef>
            <a:effectRef idx="2">
              <a:schemeClr val="accent3"/>
            </a:effectRef>
            <a:fontRef idx="minor">
              <a:schemeClr val="tx1"/>
            </a:fontRef>
          </p:style>
        </p:cxnSp>
        <p:cxnSp>
          <p:nvCxnSpPr>
            <p:cNvPr id="25623" name="AutoShape 23"/>
            <p:cNvCxnSpPr>
              <a:cxnSpLocks noChangeShapeType="1"/>
              <a:stCxn id="25619" idx="3"/>
              <a:endCxn id="25620" idx="1"/>
            </p:cNvCxnSpPr>
            <p:nvPr/>
          </p:nvCxnSpPr>
          <p:spPr bwMode="auto">
            <a:xfrm>
              <a:off x="6661150" y="5300663"/>
              <a:ext cx="431800" cy="1587"/>
            </a:xfrm>
            <a:prstGeom prst="straightConnector1">
              <a:avLst/>
            </a:prstGeom>
            <a:ln>
              <a:headEnd/>
              <a:tailEnd type="triangle" w="med" len="med"/>
            </a:ln>
            <a:extLst/>
          </p:spPr>
          <p:style>
            <a:lnRef idx="3">
              <a:schemeClr val="accent3"/>
            </a:lnRef>
            <a:fillRef idx="0">
              <a:schemeClr val="accent3"/>
            </a:fillRef>
            <a:effectRef idx="2">
              <a:schemeClr val="accent3"/>
            </a:effectRef>
            <a:fontRef idx="minor">
              <a:schemeClr val="tx1"/>
            </a:fontRef>
          </p:style>
        </p:cxnSp>
        <p:sp>
          <p:nvSpPr>
            <p:cNvPr id="25624" name="AutoShape 24"/>
            <p:cNvSpPr>
              <a:spLocks noChangeArrowheads="1"/>
            </p:cNvSpPr>
            <p:nvPr/>
          </p:nvSpPr>
          <p:spPr bwMode="auto">
            <a:xfrm>
              <a:off x="4859338" y="6367463"/>
              <a:ext cx="1800225" cy="360362"/>
            </a:xfrm>
            <a:prstGeom prst="flowChartAlternateProcess">
              <a:avLst/>
            </a:prstGeom>
            <a:solidFill>
              <a:srgbClr val="92D050"/>
            </a:solidFill>
            <a:ln w="9525">
              <a:solidFill>
                <a:schemeClr val="tx1"/>
              </a:solidFill>
              <a:miter lim="800000"/>
              <a:headEnd/>
              <a:tailEnd/>
            </a:ln>
            <a:effectLst/>
            <a:scene3d>
              <a:camera prst="orthographicFront"/>
              <a:lightRig rig="threePt" dir="t"/>
            </a:scene3d>
            <a:sp3d>
              <a:bevelT w="152400" h="50800" prst="softRound"/>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dirty="0"/>
                <a:t>Plugins</a:t>
              </a:r>
            </a:p>
          </p:txBody>
        </p:sp>
        <p:sp>
          <p:nvSpPr>
            <p:cNvPr id="25625" name="AutoShape 25"/>
            <p:cNvSpPr>
              <a:spLocks noChangeArrowheads="1"/>
            </p:cNvSpPr>
            <p:nvPr/>
          </p:nvSpPr>
          <p:spPr bwMode="auto">
            <a:xfrm>
              <a:off x="4859338" y="5949950"/>
              <a:ext cx="1800225" cy="360363"/>
            </a:xfrm>
            <a:prstGeom prst="flowChartAlternateProcess">
              <a:avLst/>
            </a:prstGeom>
            <a:solidFill>
              <a:srgbClr val="92D050"/>
            </a:solidFill>
            <a:ln w="9525">
              <a:solidFill>
                <a:schemeClr val="tx1"/>
              </a:solidFill>
              <a:miter lim="800000"/>
              <a:headEnd/>
              <a:tailEnd/>
            </a:ln>
            <a:effectLst/>
            <a:scene3d>
              <a:camera prst="orthographicFront"/>
              <a:lightRig rig="threePt" dir="t"/>
            </a:scene3d>
            <a:sp3d>
              <a:bevelT w="152400" h="50800" prst="softRound"/>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dirty="0" err="1"/>
                <a:t>MDCachingPoints</a:t>
              </a:r>
              <a:endParaRPr lang="de-DE" dirty="0"/>
            </a:p>
          </p:txBody>
        </p:sp>
        <p:cxnSp>
          <p:nvCxnSpPr>
            <p:cNvPr id="25626" name="AutoShape 26"/>
            <p:cNvCxnSpPr>
              <a:cxnSpLocks noChangeShapeType="1"/>
              <a:stCxn id="25619" idx="2"/>
              <a:endCxn id="25625" idx="1"/>
            </p:cNvCxnSpPr>
            <p:nvPr/>
          </p:nvCxnSpPr>
          <p:spPr bwMode="auto">
            <a:xfrm rot="5400000">
              <a:off x="5112544" y="5410994"/>
              <a:ext cx="466725" cy="973137"/>
            </a:xfrm>
            <a:prstGeom prst="bentConnector4">
              <a:avLst>
                <a:gd name="adj1" fmla="val 37755"/>
                <a:gd name="adj2" fmla="val 123491"/>
              </a:avLst>
            </a:prstGeom>
            <a:ln>
              <a:headEnd/>
              <a:tailEnd type="triangle" w="med" len="med"/>
            </a:ln>
            <a:extLst/>
          </p:spPr>
          <p:style>
            <a:lnRef idx="3">
              <a:schemeClr val="accent3"/>
            </a:lnRef>
            <a:fillRef idx="0">
              <a:schemeClr val="accent3"/>
            </a:fillRef>
            <a:effectRef idx="2">
              <a:schemeClr val="accent3"/>
            </a:effectRef>
            <a:fontRef idx="minor">
              <a:schemeClr val="tx1"/>
            </a:fontRef>
          </p:style>
        </p:cxnSp>
        <p:cxnSp>
          <p:nvCxnSpPr>
            <p:cNvPr id="25627" name="AutoShape 27"/>
            <p:cNvCxnSpPr>
              <a:cxnSpLocks noChangeShapeType="1"/>
              <a:stCxn id="25625" idx="1"/>
              <a:endCxn id="25624" idx="1"/>
            </p:cNvCxnSpPr>
            <p:nvPr/>
          </p:nvCxnSpPr>
          <p:spPr bwMode="auto">
            <a:xfrm rot="10800000" flipH="1" flipV="1">
              <a:off x="4859338" y="6130925"/>
              <a:ext cx="1587" cy="417513"/>
            </a:xfrm>
            <a:prstGeom prst="bentConnector3">
              <a:avLst>
                <a:gd name="adj1" fmla="val -14400000"/>
              </a:avLst>
            </a:prstGeom>
            <a:ln>
              <a:headEnd/>
              <a:tailEnd type="triangle" w="med" len="med"/>
            </a:ln>
            <a:extLst/>
          </p:spPr>
          <p:style>
            <a:lnRef idx="3">
              <a:schemeClr val="accent3"/>
            </a:lnRef>
            <a:fillRef idx="0">
              <a:schemeClr val="accent3"/>
            </a:fillRef>
            <a:effectRef idx="2">
              <a:schemeClr val="accent3"/>
            </a:effectRef>
            <a:fontRef idx="minor">
              <a:schemeClr val="tx1"/>
            </a:fontRef>
          </p:style>
        </p:cxnSp>
        <p:cxnSp>
          <p:nvCxnSpPr>
            <p:cNvPr id="25628" name="AutoShape 28"/>
            <p:cNvCxnSpPr>
              <a:cxnSpLocks noChangeShapeType="1"/>
              <a:stCxn id="25624" idx="3"/>
              <a:endCxn id="25625" idx="3"/>
            </p:cNvCxnSpPr>
            <p:nvPr/>
          </p:nvCxnSpPr>
          <p:spPr bwMode="auto">
            <a:xfrm flipV="1">
              <a:off x="6659563" y="6130925"/>
              <a:ext cx="1587" cy="417513"/>
            </a:xfrm>
            <a:prstGeom prst="bentConnector3">
              <a:avLst>
                <a:gd name="adj1" fmla="val 14400000"/>
              </a:avLst>
            </a:prstGeom>
            <a:ln>
              <a:headEnd/>
              <a:tailEnd/>
            </a:ln>
            <a:extLst/>
          </p:spPr>
          <p:style>
            <a:lnRef idx="3">
              <a:schemeClr val="accent3"/>
            </a:lnRef>
            <a:fillRef idx="0">
              <a:schemeClr val="accent3"/>
            </a:fillRef>
            <a:effectRef idx="2">
              <a:schemeClr val="accent3"/>
            </a:effectRef>
            <a:fontRef idx="minor">
              <a:schemeClr val="tx1"/>
            </a:fontRef>
          </p:style>
        </p:cxnSp>
        <p:cxnSp>
          <p:nvCxnSpPr>
            <p:cNvPr id="25629" name="AutoShape 29"/>
            <p:cNvCxnSpPr>
              <a:cxnSpLocks noChangeShapeType="1"/>
              <a:stCxn id="25625" idx="3"/>
              <a:endCxn id="25619" idx="2"/>
            </p:cNvCxnSpPr>
            <p:nvPr/>
          </p:nvCxnSpPr>
          <p:spPr bwMode="auto">
            <a:xfrm flipH="1" flipV="1">
              <a:off x="5832475" y="5664200"/>
              <a:ext cx="827088" cy="466725"/>
            </a:xfrm>
            <a:prstGeom prst="bentConnector4">
              <a:avLst>
                <a:gd name="adj1" fmla="val -27639"/>
                <a:gd name="adj2" fmla="val 62245"/>
              </a:avLst>
            </a:prstGeom>
            <a:ln>
              <a:headEnd/>
              <a:tailEnd type="triangle" w="med" len="med"/>
            </a:ln>
            <a:extLst/>
          </p:spPr>
          <p:style>
            <a:lnRef idx="3">
              <a:schemeClr val="accent3"/>
            </a:lnRef>
            <a:fillRef idx="0">
              <a:schemeClr val="accent3"/>
            </a:fillRef>
            <a:effectRef idx="2">
              <a:schemeClr val="accent3"/>
            </a:effectRef>
            <a:fontRef idx="minor">
              <a:schemeClr val="tx1"/>
            </a:fontRef>
          </p:style>
        </p:cxnSp>
      </p:grpSp>
      <p:sp>
        <p:nvSpPr>
          <p:cNvPr id="3" name="Textfeld 2"/>
          <p:cNvSpPr txBox="1"/>
          <p:nvPr/>
        </p:nvSpPr>
        <p:spPr>
          <a:xfrm>
            <a:off x="233223" y="6404150"/>
            <a:ext cx="2608406" cy="261610"/>
          </a:xfrm>
          <a:prstGeom prst="rect">
            <a:avLst/>
          </a:prstGeom>
          <a:noFill/>
        </p:spPr>
        <p:txBody>
          <a:bodyPr wrap="none" rtlCol="0">
            <a:spAutoFit/>
          </a:bodyPr>
          <a:lstStyle/>
          <a:p>
            <a:r>
              <a:rPr lang="de-DE" sz="1100" dirty="0" smtClean="0">
                <a:solidFill>
                  <a:schemeClr val="bg1">
                    <a:lumMod val="85000"/>
                  </a:schemeClr>
                </a:solidFill>
              </a:rPr>
              <a:t>* Der genaue Ablauf ist </a:t>
            </a:r>
            <a:r>
              <a:rPr lang="de-DE" sz="1100" dirty="0" smtClean="0">
                <a:solidFill>
                  <a:schemeClr val="bg1">
                    <a:lumMod val="85000"/>
                  </a:schemeClr>
                </a:solidFill>
                <a:hlinkClick r:id="rId2" action="ppaction://hlinksldjump"/>
              </a:rPr>
              <a:t>im Anhang erklärt</a:t>
            </a:r>
            <a:r>
              <a:rPr lang="de-DE" sz="1100" dirty="0" smtClean="0">
                <a:solidFill>
                  <a:schemeClr val="bg1">
                    <a:lumMod val="85000"/>
                  </a:schemeClr>
                </a:solidFill>
              </a:rPr>
              <a:t>.</a:t>
            </a:r>
            <a:endParaRPr lang="de-DE" sz="1100" dirty="0">
              <a:solidFill>
                <a:schemeClr val="bg1">
                  <a:lumMod val="85000"/>
                </a:schemeClr>
              </a:solidFill>
            </a:endParaRPr>
          </a:p>
        </p:txBody>
      </p:sp>
      <p:sp>
        <p:nvSpPr>
          <p:cNvPr id="4" name="Foliennummernplatzhalter 3"/>
          <p:cNvSpPr>
            <a:spLocks noGrp="1"/>
          </p:cNvSpPr>
          <p:nvPr>
            <p:ph type="sldNum" sz="quarter" idx="12"/>
          </p:nvPr>
        </p:nvSpPr>
        <p:spPr/>
        <p:txBody>
          <a:bodyPr/>
          <a:lstStyle/>
          <a:p>
            <a:fld id="{1F89C302-3742-4E8E-8407-3256CE034775}" type="slidenum">
              <a:rPr lang="de-DE" smtClean="0"/>
              <a:pPr/>
              <a:t>29</a:t>
            </a:fld>
            <a:endParaRPr lang="de-DE"/>
          </a:p>
        </p:txBody>
      </p:sp>
    </p:spTree>
    <p:extLst>
      <p:ext uri="{BB962C8B-B14F-4D97-AF65-F5344CB8AC3E}">
        <p14:creationId xmlns:p14="http://schemas.microsoft.com/office/powerpoint/2010/main" val="394179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Zielgruppe und Voraussetzungen</a:t>
            </a:r>
            <a:endParaRPr lang="de-DE" dirty="0"/>
          </a:p>
        </p:txBody>
      </p:sp>
      <p:sp>
        <p:nvSpPr>
          <p:cNvPr id="3" name="Inhaltsplatzhalter 2"/>
          <p:cNvSpPr>
            <a:spLocks noGrp="1"/>
          </p:cNvSpPr>
          <p:nvPr>
            <p:ph sz="quarter" idx="1"/>
          </p:nvPr>
        </p:nvSpPr>
        <p:spPr/>
        <p:txBody>
          <a:bodyPr>
            <a:normAutofit lnSpcReduction="10000"/>
          </a:bodyPr>
          <a:lstStyle/>
          <a:p>
            <a:r>
              <a:rPr lang="de-DE" dirty="0" smtClean="0"/>
              <a:t>Diese Präsentation richtet sich </a:t>
            </a:r>
            <a:r>
              <a:rPr lang="de-DE" i="1" dirty="0" smtClean="0"/>
              <a:t>ausschließlich</a:t>
            </a:r>
            <a:r>
              <a:rPr lang="de-DE" dirty="0" smtClean="0"/>
              <a:t> an Nutzer, die mit GSAK grundsätzlich vertraut sind.</a:t>
            </a:r>
          </a:p>
          <a:p>
            <a:r>
              <a:rPr lang="de-DE" dirty="0" smtClean="0"/>
              <a:t>Notwendige Voraussetzungen :</a:t>
            </a:r>
          </a:p>
          <a:p>
            <a:pPr lvl="1"/>
            <a:r>
              <a:rPr lang="de-DE" dirty="0" smtClean="0"/>
              <a:t>Einführungen in GSAK sind verstanden </a:t>
            </a:r>
            <a:br>
              <a:rPr lang="de-DE" dirty="0" smtClean="0"/>
            </a:br>
            <a:r>
              <a:rPr lang="de-DE" dirty="0" smtClean="0"/>
              <a:t>(vgl. Folie </a:t>
            </a:r>
            <a:r>
              <a:rPr lang="de-DE" dirty="0" smtClean="0">
                <a:hlinkClick r:id="rId2" action="ppaction://hlinksldjump"/>
              </a:rPr>
              <a:t>„weiterführende Links“</a:t>
            </a:r>
            <a:r>
              <a:rPr lang="de-DE" dirty="0" smtClean="0"/>
              <a:t>;</a:t>
            </a:r>
          </a:p>
          <a:p>
            <a:pPr lvl="1"/>
            <a:r>
              <a:rPr lang="de-DE" dirty="0" smtClean="0"/>
              <a:t>Filtern und Bearbeiten von Datenbanken </a:t>
            </a:r>
            <a:br>
              <a:rPr lang="de-DE" dirty="0" smtClean="0"/>
            </a:br>
            <a:r>
              <a:rPr lang="de-DE" dirty="0" smtClean="0"/>
              <a:t>in GSAK sind vertraut;</a:t>
            </a:r>
          </a:p>
          <a:p>
            <a:pPr lvl="1"/>
            <a:r>
              <a:rPr lang="de-DE" dirty="0" smtClean="0"/>
              <a:t>Installation und Nutzung von Makros </a:t>
            </a:r>
            <a:br>
              <a:rPr lang="de-DE" dirty="0" smtClean="0"/>
            </a:br>
            <a:r>
              <a:rPr lang="de-DE" dirty="0" smtClean="0"/>
              <a:t>in GSAK sind vertraut.</a:t>
            </a:r>
          </a:p>
        </p:txBody>
      </p:sp>
      <p:sp>
        <p:nvSpPr>
          <p:cNvPr id="4" name="Foliennummernplatzhalter 3"/>
          <p:cNvSpPr>
            <a:spLocks noGrp="1"/>
          </p:cNvSpPr>
          <p:nvPr>
            <p:ph type="sldNum" sz="quarter" idx="12"/>
          </p:nvPr>
        </p:nvSpPr>
        <p:spPr/>
        <p:txBody>
          <a:bodyPr/>
          <a:lstStyle/>
          <a:p>
            <a:fld id="{A2A41EC0-69FA-4860-B755-6E811E0BB15E}" type="slidenum">
              <a:rPr lang="de-DE" smtClean="0"/>
              <a:pPr/>
              <a:t>3</a:t>
            </a:fld>
            <a:endParaRPr lang="de-DE"/>
          </a:p>
        </p:txBody>
      </p:sp>
    </p:spTree>
    <p:extLst>
      <p:ext uri="{BB962C8B-B14F-4D97-AF65-F5344CB8AC3E}">
        <p14:creationId xmlns:p14="http://schemas.microsoft.com/office/powerpoint/2010/main" val="12882780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de-DE" dirty="0"/>
              <a:t>Find </a:t>
            </a:r>
            <a:r>
              <a:rPr lang="de-DE" dirty="0" err="1"/>
              <a:t>Stats</a:t>
            </a:r>
            <a:r>
              <a:rPr lang="de-DE" dirty="0"/>
              <a:t> Generator – Überblick</a:t>
            </a:r>
          </a:p>
        </p:txBody>
      </p:sp>
      <p:pic>
        <p:nvPicPr>
          <p:cNvPr id="15365"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323528" y="1556792"/>
            <a:ext cx="1898905" cy="4525963"/>
          </a:xfrm>
          <a:noFill/>
          <a:ln/>
          <a:effectLst>
            <a:outerShdw dist="35921" dir="2700000" algn="ctr" rotWithShape="0">
              <a:srgbClr val="808080"/>
            </a:outerShdw>
            <a:reflection blurRad="6350" stA="50000" endA="300" endPos="55500" dist="50800" dir="5400000" sy="-100000" algn="bl" rotWithShape="0"/>
          </a:effectLst>
          <a:scene3d>
            <a:camera prst="perspectiveContrastingRightFacing"/>
            <a:lightRig rig="threePt" dir="t"/>
          </a:scene3d>
        </p:spPr>
      </p:pic>
      <p:sp>
        <p:nvSpPr>
          <p:cNvPr id="15363" name="Rectangle 3"/>
          <p:cNvSpPr>
            <a:spLocks noGrp="1" noChangeArrowheads="1"/>
          </p:cNvSpPr>
          <p:nvPr>
            <p:ph sz="half" idx="2"/>
          </p:nvPr>
        </p:nvSpPr>
        <p:spPr>
          <a:xfrm>
            <a:off x="2699792" y="1600200"/>
            <a:ext cx="5987008" cy="4525963"/>
          </a:xfrm>
        </p:spPr>
        <p:txBody>
          <a:bodyPr>
            <a:normAutofit/>
          </a:bodyPr>
          <a:lstStyle/>
          <a:p>
            <a:r>
              <a:rPr lang="de-DE" sz="2400" dirty="0"/>
              <a:t>FSG, diverse Anleitungen sowie FSG-Plugins </a:t>
            </a:r>
            <a:r>
              <a:rPr lang="de-DE" sz="2400" dirty="0" smtClean="0"/>
              <a:t>finden sich im </a:t>
            </a:r>
            <a:r>
              <a:rPr lang="de-DE" sz="2400" dirty="0" smtClean="0">
                <a:hlinkClick r:id="rId3"/>
              </a:rPr>
              <a:t>gsak.net-Forum</a:t>
            </a:r>
            <a:r>
              <a:rPr lang="de-DE" sz="2400" dirty="0" smtClean="0"/>
              <a:t>.</a:t>
            </a:r>
            <a:endParaRPr lang="de-DE" sz="2400" dirty="0"/>
          </a:p>
          <a:p>
            <a:r>
              <a:rPr lang="de-DE" sz="2400" dirty="0"/>
              <a:t>Das Makro produziert hochgradig konfigurierbare Statistiken aller Funde. Ein Beispiel findet sich auf der </a:t>
            </a:r>
            <a:r>
              <a:rPr lang="de-DE" sz="2400" dirty="0">
                <a:hlinkClick r:id="rId4"/>
              </a:rPr>
              <a:t>Profilseite des </a:t>
            </a:r>
            <a:r>
              <a:rPr lang="de-DE" sz="2400" dirty="0" err="1">
                <a:hlinkClick r:id="rId4"/>
              </a:rPr>
              <a:t>Maintainers</a:t>
            </a:r>
            <a:r>
              <a:rPr lang="de-DE" sz="2400" dirty="0">
                <a:hlinkClick r:id="rId4"/>
              </a:rPr>
              <a:t>, </a:t>
            </a:r>
            <a:r>
              <a:rPr lang="de-DE" sz="2400" dirty="0" err="1" smtClean="0">
                <a:hlinkClick r:id="rId4"/>
              </a:rPr>
              <a:t>Lignumaqua</a:t>
            </a:r>
            <a:r>
              <a:rPr lang="de-DE" sz="2400" dirty="0" smtClean="0"/>
              <a:t>.</a:t>
            </a:r>
            <a:endParaRPr lang="de-DE" sz="2400" dirty="0"/>
          </a:p>
          <a:p>
            <a:r>
              <a:rPr lang="de-DE" sz="2400" dirty="0"/>
              <a:t>Plugins erweitern FSG um diverse Funktionen, z.B. Statistiken gelegter Caches oder gesammelter </a:t>
            </a:r>
            <a:r>
              <a:rPr lang="de-DE" sz="2400" dirty="0" err="1"/>
              <a:t>Trackables</a:t>
            </a:r>
            <a:r>
              <a:rPr lang="de-DE" sz="2400" dirty="0"/>
              <a:t>.</a:t>
            </a:r>
          </a:p>
        </p:txBody>
      </p:sp>
      <p:sp>
        <p:nvSpPr>
          <p:cNvPr id="2" name="Foliennummernplatzhalter 1"/>
          <p:cNvSpPr>
            <a:spLocks noGrp="1"/>
          </p:cNvSpPr>
          <p:nvPr>
            <p:ph type="sldNum" sz="quarter" idx="12"/>
          </p:nvPr>
        </p:nvSpPr>
        <p:spPr/>
        <p:txBody>
          <a:bodyPr/>
          <a:lstStyle/>
          <a:p>
            <a:fld id="{52331589-1D56-44A2-BAFA-1E14EBF12940}" type="slidenum">
              <a:rPr lang="de-DE" smtClean="0"/>
              <a:pPr/>
              <a:t>30</a:t>
            </a:fld>
            <a:endParaRPr lang="de-DE"/>
          </a:p>
        </p:txBody>
      </p:sp>
    </p:spTree>
    <p:extLst>
      <p:ext uri="{BB962C8B-B14F-4D97-AF65-F5344CB8AC3E}">
        <p14:creationId xmlns:p14="http://schemas.microsoft.com/office/powerpoint/2010/main" val="26338457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de-DE"/>
              <a:t>FSG – Der Hauptbildschirm</a:t>
            </a:r>
          </a:p>
        </p:txBody>
      </p:sp>
      <p:pic>
        <p:nvPicPr>
          <p:cNvPr id="15365"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479710" y="2375000"/>
            <a:ext cx="3993580" cy="2981124"/>
          </a:xfrm>
          <a:noFill/>
          <a:ln/>
          <a:effectLst>
            <a:outerShdw dist="35921" dir="2700000" algn="ctr" rotWithShape="0">
              <a:srgbClr val="808080"/>
            </a:outerShdw>
            <a:reflection blurRad="6350" stA="50000" endA="300" endPos="55500" dist="50800" dir="5400000" sy="-100000" algn="bl" rotWithShape="0"/>
          </a:effectLst>
          <a:scene3d>
            <a:camera prst="perspectiveContrastingRightFacing"/>
            <a:lightRig rig="threePt" dir="t"/>
          </a:scene3d>
        </p:spPr>
      </p:pic>
      <p:sp>
        <p:nvSpPr>
          <p:cNvPr id="15363" name="Rectangle 3"/>
          <p:cNvSpPr>
            <a:spLocks noGrp="1" noChangeArrowheads="1"/>
          </p:cNvSpPr>
          <p:nvPr>
            <p:ph type="body" sz="half" idx="2"/>
          </p:nvPr>
        </p:nvSpPr>
        <p:spPr>
          <a:xfrm>
            <a:off x="4648200" y="2997200"/>
            <a:ext cx="4316413" cy="2370138"/>
          </a:xfrm>
        </p:spPr>
        <p:txBody>
          <a:bodyPr>
            <a:normAutofit/>
          </a:bodyPr>
          <a:lstStyle/>
          <a:p>
            <a:pPr marL="533400" indent="-533400">
              <a:buSzPct val="100000"/>
              <a:buFont typeface="Wingdings" pitchFamily="2" charset="2"/>
              <a:buAutoNum type="arabicPeriod"/>
            </a:pPr>
            <a:r>
              <a:rPr lang="de-DE" sz="2400" dirty="0"/>
              <a:t>DB gefundener Caches</a:t>
            </a:r>
          </a:p>
          <a:p>
            <a:pPr marL="533400" indent="-533400">
              <a:buSzPct val="100000"/>
              <a:buFont typeface="Wingdings" pitchFamily="2" charset="2"/>
              <a:buAutoNum type="arabicPeriod"/>
            </a:pPr>
            <a:r>
              <a:rPr lang="de-DE" sz="2400" dirty="0"/>
              <a:t>DB gelegter Caches</a:t>
            </a:r>
          </a:p>
          <a:p>
            <a:pPr marL="533400" indent="-533400">
              <a:buSzPct val="100000"/>
              <a:buFont typeface="Wingdings" pitchFamily="2" charset="2"/>
              <a:buAutoNum type="arabicPeriod"/>
            </a:pPr>
            <a:r>
              <a:rPr lang="de-DE" sz="2400" dirty="0"/>
              <a:t>Anordnung Felder</a:t>
            </a:r>
          </a:p>
          <a:p>
            <a:pPr marL="533400" indent="-533400">
              <a:buSzPct val="100000"/>
              <a:buFont typeface="Wingdings" pitchFamily="2" charset="2"/>
              <a:buAutoNum type="arabicPeriod"/>
            </a:pPr>
            <a:r>
              <a:rPr lang="de-DE" sz="2400" dirty="0"/>
              <a:t>Verwendete Notes</a:t>
            </a:r>
          </a:p>
        </p:txBody>
      </p:sp>
      <p:sp>
        <p:nvSpPr>
          <p:cNvPr id="15370" name="Line 10"/>
          <p:cNvSpPr>
            <a:spLocks noChangeShapeType="1"/>
          </p:cNvSpPr>
          <p:nvPr/>
        </p:nvSpPr>
        <p:spPr bwMode="auto">
          <a:xfrm>
            <a:off x="2123628" y="2780929"/>
            <a:ext cx="2592388" cy="532184"/>
          </a:xfrm>
          <a:prstGeom prst="line">
            <a:avLst/>
          </a:prstGeom>
          <a:noFill/>
          <a:ln w="57150">
            <a:solidFill>
              <a:srgbClr val="C00000"/>
            </a:solidFill>
            <a:round/>
            <a:headEnd type="triangle" w="med" len="med"/>
            <a:tailEnd/>
          </a:ln>
          <a:effectLst/>
          <a:scene3d>
            <a:camera prst="orthographicFront"/>
            <a:lightRig rig="threePt" dir="t"/>
          </a:scene3d>
          <a:sp3d>
            <a:bevelT prst="angle"/>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371" name="Line 11"/>
          <p:cNvSpPr>
            <a:spLocks noChangeShapeType="1"/>
          </p:cNvSpPr>
          <p:nvPr/>
        </p:nvSpPr>
        <p:spPr bwMode="auto">
          <a:xfrm>
            <a:off x="2114184" y="3047021"/>
            <a:ext cx="2601832" cy="670011"/>
          </a:xfrm>
          <a:prstGeom prst="line">
            <a:avLst/>
          </a:prstGeom>
          <a:noFill/>
          <a:ln w="57150">
            <a:solidFill>
              <a:srgbClr val="C00000"/>
            </a:solidFill>
            <a:round/>
            <a:headEnd type="triangle" w="med" len="med"/>
            <a:tailEnd/>
          </a:ln>
          <a:effectLst/>
          <a:scene3d>
            <a:camera prst="orthographicFront"/>
            <a:lightRig rig="threePt" dir="t"/>
          </a:scene3d>
          <a:sp3d>
            <a:bevelT prst="angle"/>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372" name="Line 12"/>
          <p:cNvSpPr>
            <a:spLocks noChangeShapeType="1"/>
          </p:cNvSpPr>
          <p:nvPr/>
        </p:nvSpPr>
        <p:spPr bwMode="auto">
          <a:xfrm>
            <a:off x="3347243" y="4221088"/>
            <a:ext cx="1368773" cy="0"/>
          </a:xfrm>
          <a:prstGeom prst="line">
            <a:avLst/>
          </a:prstGeom>
          <a:noFill/>
          <a:ln w="57150">
            <a:solidFill>
              <a:srgbClr val="C00000"/>
            </a:solidFill>
            <a:round/>
            <a:headEnd type="triangle" w="med" len="med"/>
            <a:tailEnd/>
          </a:ln>
          <a:effectLst/>
          <a:scene3d>
            <a:camera prst="orthographicFront"/>
            <a:lightRig rig="threePt" dir="t"/>
          </a:scene3d>
          <a:sp3d>
            <a:bevelT prst="angle"/>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373" name="Line 13"/>
          <p:cNvSpPr>
            <a:spLocks noChangeShapeType="1"/>
          </p:cNvSpPr>
          <p:nvPr/>
        </p:nvSpPr>
        <p:spPr bwMode="auto">
          <a:xfrm flipV="1">
            <a:off x="3324661" y="4581129"/>
            <a:ext cx="1391355" cy="144016"/>
          </a:xfrm>
          <a:prstGeom prst="line">
            <a:avLst/>
          </a:prstGeom>
          <a:noFill/>
          <a:ln w="57150">
            <a:solidFill>
              <a:srgbClr val="C00000"/>
            </a:solidFill>
            <a:round/>
            <a:headEnd type="triangle" w="med" len="med"/>
            <a:tailEnd/>
          </a:ln>
          <a:effectLst/>
          <a:scene3d>
            <a:camera prst="orthographicFront"/>
            <a:lightRig rig="threePt" dir="t"/>
          </a:scene3d>
          <a:sp3d>
            <a:bevelT prst="angle"/>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374" name="Rectangle 14"/>
          <p:cNvSpPr>
            <a:spLocks noChangeArrowheads="1"/>
          </p:cNvSpPr>
          <p:nvPr/>
        </p:nvSpPr>
        <p:spPr bwMode="auto">
          <a:xfrm>
            <a:off x="358775" y="1414463"/>
            <a:ext cx="8424863"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hlink"/>
              </a:buClr>
              <a:buSzPct val="65000"/>
              <a:buFont typeface="Wingdings" pitchFamily="2" charset="2"/>
              <a:buNone/>
            </a:pPr>
            <a:r>
              <a:rPr lang="de-DE" sz="2400" dirty="0">
                <a:solidFill>
                  <a:schemeClr val="bg1"/>
                </a:solidFill>
              </a:rPr>
              <a:t>Nach Starten des Makros erscheint dieser Bildschirm. Vier Elemente sind hier von Interesse.</a:t>
            </a:r>
          </a:p>
        </p:txBody>
      </p:sp>
      <p:sp>
        <p:nvSpPr>
          <p:cNvPr id="2" name="Foliennummernplatzhalter 1"/>
          <p:cNvSpPr>
            <a:spLocks noGrp="1"/>
          </p:cNvSpPr>
          <p:nvPr>
            <p:ph type="sldNum" sz="quarter" idx="12"/>
          </p:nvPr>
        </p:nvSpPr>
        <p:spPr/>
        <p:txBody>
          <a:bodyPr/>
          <a:lstStyle/>
          <a:p>
            <a:fld id="{52331589-1D56-44A2-BAFA-1E14EBF12940}" type="slidenum">
              <a:rPr lang="de-DE" smtClean="0"/>
              <a:pPr/>
              <a:t>31</a:t>
            </a:fld>
            <a:endParaRPr lang="de-DE"/>
          </a:p>
        </p:txBody>
      </p:sp>
    </p:spTree>
    <p:extLst>
      <p:ext uri="{BB962C8B-B14F-4D97-AF65-F5344CB8AC3E}">
        <p14:creationId xmlns:p14="http://schemas.microsoft.com/office/powerpoint/2010/main" val="27571856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r>
              <a:rPr lang="de-DE"/>
              <a:t>FSG – Abschnitte anordnen</a:t>
            </a:r>
          </a:p>
        </p:txBody>
      </p:sp>
      <p:pic>
        <p:nvPicPr>
          <p:cNvPr id="20487" name="Picture 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25928" y="2708920"/>
            <a:ext cx="5607162" cy="2825465"/>
          </a:xfrm>
          <a:noFill/>
          <a:ln/>
          <a:effectLst>
            <a:outerShdw dist="35921" dir="2700000" algn="ctr" rotWithShape="0">
              <a:srgbClr val="808080"/>
            </a:outerShdw>
            <a:reflection blurRad="6350" stA="50000" endA="300" endPos="55500" dist="50800" dir="5400000" sy="-100000" algn="bl" rotWithShape="0"/>
          </a:effectLst>
          <a:scene3d>
            <a:camera prst="perspectiveContrastingRightFacing"/>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6"/>
          <p:cNvSpPr>
            <a:spLocks noGrp="1" noChangeArrowheads="1"/>
          </p:cNvSpPr>
          <p:nvPr>
            <p:ph type="body" sz="half" idx="2"/>
          </p:nvPr>
        </p:nvSpPr>
        <p:spPr>
          <a:xfrm>
            <a:off x="4716463" y="2636912"/>
            <a:ext cx="4038600" cy="3278187"/>
          </a:xfrm>
        </p:spPr>
        <p:txBody>
          <a:bodyPr>
            <a:noAutofit/>
          </a:bodyPr>
          <a:lstStyle/>
          <a:p>
            <a:r>
              <a:rPr lang="de-DE" sz="2800"/>
              <a:t>3x Notes-Felder aus einer vorher ausgewählten Notes-Gruppe</a:t>
            </a:r>
          </a:p>
          <a:p>
            <a:r>
              <a:rPr lang="de-DE" sz="2800"/>
              <a:t>Ein Klick auf einen der „Note“-Knöpfe lässt dort Tabs einfügen, vgl. Folie </a:t>
            </a:r>
            <a:r>
              <a:rPr lang="de-DE" sz="2800">
                <a:hlinkClick r:id="rId3" action="ppaction://hlinksldjump"/>
              </a:rPr>
              <a:t>FSG – Tabs </a:t>
            </a:r>
            <a:endParaRPr lang="de-DE" sz="2800"/>
          </a:p>
        </p:txBody>
      </p:sp>
      <p:sp>
        <p:nvSpPr>
          <p:cNvPr id="20488" name="Rectangle 8"/>
          <p:cNvSpPr>
            <a:spLocks noChangeArrowheads="1"/>
          </p:cNvSpPr>
          <p:nvPr/>
        </p:nvSpPr>
        <p:spPr bwMode="auto">
          <a:xfrm>
            <a:off x="358775" y="1414463"/>
            <a:ext cx="8424863"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hlink"/>
              </a:buClr>
              <a:buSzPct val="65000"/>
              <a:buFont typeface="Wingdings" pitchFamily="2" charset="2"/>
              <a:buNone/>
            </a:pPr>
            <a:r>
              <a:rPr lang="de-DE" sz="2400">
                <a:solidFill>
                  <a:schemeClr val="bg1"/>
                </a:solidFill>
              </a:rPr>
              <a:t>Mit einem Klick auf „Section Order“ (3. aus der vorherigen Folie) lassen sich die Abschnitte anordnen.</a:t>
            </a:r>
          </a:p>
        </p:txBody>
      </p:sp>
      <p:sp>
        <p:nvSpPr>
          <p:cNvPr id="20489" name="Line 9"/>
          <p:cNvSpPr>
            <a:spLocks noChangeShapeType="1"/>
          </p:cNvSpPr>
          <p:nvPr/>
        </p:nvSpPr>
        <p:spPr bwMode="auto">
          <a:xfrm flipV="1">
            <a:off x="899592" y="2924943"/>
            <a:ext cx="4032447" cy="324382"/>
          </a:xfrm>
          <a:prstGeom prst="line">
            <a:avLst/>
          </a:prstGeom>
          <a:noFill/>
          <a:ln w="57150">
            <a:solidFill>
              <a:srgbClr val="C00000"/>
            </a:solidFill>
            <a:round/>
            <a:headEnd type="triangle" w="med" len="med"/>
            <a:tailEnd/>
          </a:ln>
          <a:effectLst/>
          <a:scene3d>
            <a:camera prst="orthographicFront"/>
            <a:lightRig rig="threePt" dir="t"/>
          </a:scene3d>
          <a:sp3d>
            <a:bevelT prst="angle"/>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90" name="Line 10"/>
          <p:cNvSpPr>
            <a:spLocks noChangeShapeType="1"/>
          </p:cNvSpPr>
          <p:nvPr/>
        </p:nvSpPr>
        <p:spPr bwMode="auto">
          <a:xfrm flipV="1">
            <a:off x="899592" y="2924942"/>
            <a:ext cx="4032447" cy="936105"/>
          </a:xfrm>
          <a:prstGeom prst="line">
            <a:avLst/>
          </a:prstGeom>
          <a:noFill/>
          <a:ln w="57150">
            <a:solidFill>
              <a:srgbClr val="C00000"/>
            </a:solidFill>
            <a:round/>
            <a:headEnd type="triangle" w="med" len="med"/>
            <a:tailEnd/>
          </a:ln>
          <a:effectLst/>
          <a:scene3d>
            <a:camera prst="orthographicFront"/>
            <a:lightRig rig="threePt" dir="t"/>
          </a:scene3d>
          <a:sp3d>
            <a:bevelT prst="angle"/>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91" name="Line 11"/>
          <p:cNvSpPr>
            <a:spLocks noChangeShapeType="1"/>
          </p:cNvSpPr>
          <p:nvPr/>
        </p:nvSpPr>
        <p:spPr bwMode="auto">
          <a:xfrm flipV="1">
            <a:off x="1032387" y="2924943"/>
            <a:ext cx="3899652" cy="1927276"/>
          </a:xfrm>
          <a:prstGeom prst="line">
            <a:avLst/>
          </a:prstGeom>
          <a:noFill/>
          <a:ln w="57150">
            <a:solidFill>
              <a:srgbClr val="C00000"/>
            </a:solidFill>
            <a:round/>
            <a:headEnd type="triangle" w="med" len="med"/>
            <a:tailEnd/>
          </a:ln>
          <a:effectLst/>
          <a:scene3d>
            <a:camera prst="orthographicFront"/>
            <a:lightRig rig="threePt" dir="t"/>
          </a:scene3d>
          <a:sp3d>
            <a:bevelT prst="angle"/>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92" name="Line 12"/>
          <p:cNvSpPr>
            <a:spLocks noChangeShapeType="1"/>
          </p:cNvSpPr>
          <p:nvPr/>
        </p:nvSpPr>
        <p:spPr bwMode="auto">
          <a:xfrm flipV="1">
            <a:off x="4013200" y="4701468"/>
            <a:ext cx="918839" cy="48332"/>
          </a:xfrm>
          <a:prstGeom prst="line">
            <a:avLst/>
          </a:prstGeom>
          <a:noFill/>
          <a:ln w="57150">
            <a:solidFill>
              <a:srgbClr val="C00000"/>
            </a:solidFill>
            <a:round/>
            <a:headEnd type="triangle" w="med" len="med"/>
            <a:tailEnd/>
          </a:ln>
          <a:effectLst/>
          <a:scene3d>
            <a:camera prst="orthographicFront"/>
            <a:lightRig rig="threePt" dir="t"/>
          </a:scene3d>
          <a:sp3d>
            <a:bevelT prst="angle"/>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 name="Foliennummernplatzhalter 1"/>
          <p:cNvSpPr>
            <a:spLocks noGrp="1"/>
          </p:cNvSpPr>
          <p:nvPr>
            <p:ph type="sldNum" sz="quarter" idx="12"/>
          </p:nvPr>
        </p:nvSpPr>
        <p:spPr/>
        <p:txBody>
          <a:bodyPr/>
          <a:lstStyle/>
          <a:p>
            <a:fld id="{52331589-1D56-44A2-BAFA-1E14EBF12940}" type="slidenum">
              <a:rPr lang="de-DE" smtClean="0"/>
              <a:pPr/>
              <a:t>32</a:t>
            </a:fld>
            <a:endParaRPr lang="de-DE"/>
          </a:p>
        </p:txBody>
      </p:sp>
    </p:spTree>
    <p:extLst>
      <p:ext uri="{BB962C8B-B14F-4D97-AF65-F5344CB8AC3E}">
        <p14:creationId xmlns:p14="http://schemas.microsoft.com/office/powerpoint/2010/main" val="10308687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9388" y="277813"/>
            <a:ext cx="8964612" cy="1143000"/>
          </a:xfrm>
        </p:spPr>
        <p:txBody>
          <a:bodyPr/>
          <a:lstStyle/>
          <a:p>
            <a:r>
              <a:rPr lang="de-DE"/>
              <a:t>FSG – Das Notes-Feld || Überblick</a:t>
            </a:r>
          </a:p>
        </p:txBody>
      </p:sp>
      <p:pic>
        <p:nvPicPr>
          <p:cNvPr id="10251" name="Picture 1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74346" y="1484784"/>
            <a:ext cx="5339960" cy="3799336"/>
          </a:xfrm>
          <a:noFill/>
          <a:ln/>
          <a:effectLst>
            <a:outerShdw dist="35921" dir="2700000" algn="ctr" rotWithShape="0">
              <a:srgbClr val="808080"/>
            </a:outerShdw>
            <a:reflection blurRad="6350" stA="50000" endA="300" endPos="55500" dist="50800" dir="5400000" sy="-100000" algn="bl" rotWithShape="0"/>
          </a:effectLst>
          <a:scene3d>
            <a:camera prst="perspectiveContrastingRightFacing"/>
            <a:lightRig rig="threePt" dir="t"/>
          </a:scene3d>
        </p:spPr>
      </p:pic>
      <p:sp>
        <p:nvSpPr>
          <p:cNvPr id="10246" name="Rectangle 6"/>
          <p:cNvSpPr>
            <a:spLocks noGrp="1" noChangeArrowheads="1"/>
          </p:cNvSpPr>
          <p:nvPr>
            <p:ph type="body" sz="half" idx="2"/>
          </p:nvPr>
        </p:nvSpPr>
        <p:spPr>
          <a:xfrm>
            <a:off x="4648200" y="1340768"/>
            <a:ext cx="4316413" cy="5040560"/>
          </a:xfrm>
        </p:spPr>
        <p:txBody>
          <a:bodyPr>
            <a:normAutofit fontScale="92500" lnSpcReduction="20000"/>
          </a:bodyPr>
          <a:lstStyle/>
          <a:p>
            <a:r>
              <a:rPr lang="de-DE" dirty="0"/>
              <a:t>Das Notes-Feld dient dazu, Makros oder deren Ergebnisse in FSG einzubinden.</a:t>
            </a:r>
          </a:p>
          <a:p>
            <a:r>
              <a:rPr lang="de-DE" dirty="0"/>
              <a:t>4 Gruppen von Notes sind möglich – nur eine wird ausgewertet.</a:t>
            </a:r>
          </a:p>
          <a:p>
            <a:r>
              <a:rPr lang="de-DE" dirty="0"/>
              <a:t>Jede Gruppe hat drei Felder</a:t>
            </a:r>
            <a:r>
              <a:rPr lang="de-DE" dirty="0" smtClean="0"/>
              <a:t>.</a:t>
            </a:r>
          </a:p>
          <a:p>
            <a:r>
              <a:rPr lang="de-DE" dirty="0" smtClean="0"/>
              <a:t>Andere Felder in der „</a:t>
            </a:r>
            <a:r>
              <a:rPr lang="de-DE" dirty="0" err="1" smtClean="0"/>
              <a:t>Section</a:t>
            </a:r>
            <a:r>
              <a:rPr lang="de-DE" dirty="0" smtClean="0"/>
              <a:t> Order“ haben ebenfalls Notes-Felder!</a:t>
            </a:r>
            <a:endParaRPr lang="de-DE" dirty="0"/>
          </a:p>
        </p:txBody>
      </p:sp>
      <p:sp>
        <p:nvSpPr>
          <p:cNvPr id="7" name="Line 9"/>
          <p:cNvSpPr>
            <a:spLocks noChangeShapeType="1"/>
          </p:cNvSpPr>
          <p:nvPr/>
        </p:nvSpPr>
        <p:spPr bwMode="auto">
          <a:xfrm>
            <a:off x="3733800" y="2489201"/>
            <a:ext cx="1054224" cy="1875904"/>
          </a:xfrm>
          <a:prstGeom prst="line">
            <a:avLst/>
          </a:prstGeom>
          <a:noFill/>
          <a:ln w="57150">
            <a:solidFill>
              <a:srgbClr val="C00000"/>
            </a:solidFill>
            <a:round/>
            <a:headEnd type="triangle" w="med" len="med"/>
            <a:tailEnd/>
          </a:ln>
          <a:effectLst/>
          <a:scene3d>
            <a:camera prst="orthographicFront"/>
            <a:lightRig rig="threePt" dir="t"/>
          </a:scene3d>
          <a:sp3d>
            <a:bevelT prst="angle"/>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Line 10"/>
          <p:cNvSpPr>
            <a:spLocks noChangeShapeType="1"/>
          </p:cNvSpPr>
          <p:nvPr/>
        </p:nvSpPr>
        <p:spPr bwMode="auto">
          <a:xfrm>
            <a:off x="3347864" y="3573016"/>
            <a:ext cx="1440160" cy="792088"/>
          </a:xfrm>
          <a:prstGeom prst="line">
            <a:avLst/>
          </a:prstGeom>
          <a:noFill/>
          <a:ln w="57150">
            <a:solidFill>
              <a:srgbClr val="C00000"/>
            </a:solidFill>
            <a:round/>
            <a:headEnd type="triangle" w="med" len="med"/>
            <a:tailEnd/>
          </a:ln>
          <a:effectLst/>
          <a:scene3d>
            <a:camera prst="orthographicFront"/>
            <a:lightRig rig="threePt" dir="t"/>
          </a:scene3d>
          <a:sp3d>
            <a:bevelT prst="angle"/>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Line 11"/>
          <p:cNvSpPr>
            <a:spLocks noChangeShapeType="1"/>
          </p:cNvSpPr>
          <p:nvPr/>
        </p:nvSpPr>
        <p:spPr bwMode="auto">
          <a:xfrm flipV="1">
            <a:off x="3131270" y="4365104"/>
            <a:ext cx="1656754" cy="216024"/>
          </a:xfrm>
          <a:prstGeom prst="line">
            <a:avLst/>
          </a:prstGeom>
          <a:noFill/>
          <a:ln w="57150">
            <a:solidFill>
              <a:srgbClr val="C00000"/>
            </a:solidFill>
            <a:round/>
            <a:headEnd type="triangle" w="med" len="med"/>
            <a:tailEnd/>
          </a:ln>
          <a:effectLst/>
          <a:scene3d>
            <a:camera prst="orthographicFront"/>
            <a:lightRig rig="threePt" dir="t"/>
          </a:scene3d>
          <a:sp3d>
            <a:bevelT prst="angle"/>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 name="Foliennummernplatzhalter 1"/>
          <p:cNvSpPr>
            <a:spLocks noGrp="1"/>
          </p:cNvSpPr>
          <p:nvPr>
            <p:ph type="sldNum" sz="quarter" idx="12"/>
          </p:nvPr>
        </p:nvSpPr>
        <p:spPr/>
        <p:txBody>
          <a:bodyPr/>
          <a:lstStyle/>
          <a:p>
            <a:fld id="{52331589-1D56-44A2-BAFA-1E14EBF12940}" type="slidenum">
              <a:rPr lang="de-DE" smtClean="0"/>
              <a:pPr/>
              <a:t>33</a:t>
            </a:fld>
            <a:endParaRPr lang="de-DE"/>
          </a:p>
        </p:txBody>
      </p:sp>
    </p:spTree>
    <p:extLst>
      <p:ext uri="{BB962C8B-B14F-4D97-AF65-F5344CB8AC3E}">
        <p14:creationId xmlns:p14="http://schemas.microsoft.com/office/powerpoint/2010/main" val="32009496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403648" y="2266950"/>
            <a:ext cx="7668344" cy="4305300"/>
          </a:xfrm>
          <a:prstGeom prst="rect">
            <a:avLst/>
          </a:prstGeom>
          <a:solidFill>
            <a:schemeClr val="tx1">
              <a:lumMod val="85000"/>
              <a:lumOff val="1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de-DE"/>
          </a:p>
        </p:txBody>
      </p:sp>
      <p:sp>
        <p:nvSpPr>
          <p:cNvPr id="11266" name="Rectangle 2"/>
          <p:cNvSpPr>
            <a:spLocks noGrp="1" noChangeArrowheads="1"/>
          </p:cNvSpPr>
          <p:nvPr>
            <p:ph type="title"/>
          </p:nvPr>
        </p:nvSpPr>
        <p:spPr/>
        <p:txBody>
          <a:bodyPr/>
          <a:lstStyle/>
          <a:p>
            <a:r>
              <a:rPr lang="de-DE"/>
              <a:t>FSG – Das Notes-Feld || Syntax</a:t>
            </a:r>
          </a:p>
        </p:txBody>
      </p:sp>
      <p:pic>
        <p:nvPicPr>
          <p:cNvPr id="11269" name="Picture 5" descr="Geocaching   Profile for Use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9512" y="2294253"/>
            <a:ext cx="1011249" cy="4346543"/>
          </a:xfrm>
          <a:prstGeom prst="rect">
            <a:avLst/>
          </a:prstGeom>
          <a:noFill/>
          <a:ln/>
          <a:effectLst>
            <a:outerShdw dist="35921" dir="2700000" algn="ctr" rotWithShape="0">
              <a:srgbClr val="808080"/>
            </a:outerShdw>
            <a:reflection blurRad="6350" stA="50000" endA="300" endPos="55500" dist="50800" dir="5400000" sy="-100000" algn="bl" rotWithShape="0"/>
          </a:effectLst>
          <a:scene3d>
            <a:camera prst="perspectiveContrastingRightFacing"/>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body" sz="half" idx="2"/>
          </p:nvPr>
        </p:nvSpPr>
        <p:spPr>
          <a:xfrm>
            <a:off x="1476375" y="2349500"/>
            <a:ext cx="7667625" cy="4247852"/>
          </a:xfrm>
        </p:spPr>
        <p:txBody>
          <a:bodyPr>
            <a:normAutofit/>
          </a:bodyPr>
          <a:lstStyle/>
          <a:p>
            <a:pPr marL="0" indent="0">
              <a:lnSpc>
                <a:spcPct val="90000"/>
              </a:lnSpc>
              <a:buClr>
                <a:srgbClr val="FFC000"/>
              </a:buClr>
              <a:buNone/>
            </a:pPr>
            <a:r>
              <a:rPr lang="de-DE" sz="2000" b="1" dirty="0">
                <a:solidFill>
                  <a:srgbClr val="FFC000"/>
                </a:solidFill>
                <a:latin typeface="Courier" pitchFamily="49" charset="0"/>
              </a:rPr>
              <a:t> </a:t>
            </a:r>
            <a:r>
              <a:rPr lang="de-DE" sz="2000" b="1" dirty="0" smtClean="0">
                <a:solidFill>
                  <a:srgbClr val="FFC000"/>
                </a:solidFill>
                <a:latin typeface="Courier" pitchFamily="49" charset="0"/>
              </a:rPr>
              <a:t>  &lt;</a:t>
            </a:r>
            <a:r>
              <a:rPr lang="de-DE" sz="2000" b="1" dirty="0" err="1">
                <a:solidFill>
                  <a:srgbClr val="FFC000"/>
                </a:solidFill>
                <a:latin typeface="Courier" pitchFamily="49" charset="0"/>
              </a:rPr>
              <a:t>notitle</a:t>
            </a:r>
            <a:r>
              <a:rPr lang="de-DE" sz="2000" b="1" dirty="0" smtClean="0">
                <a:solidFill>
                  <a:srgbClr val="FFC000"/>
                </a:solidFill>
                <a:latin typeface="Courier" pitchFamily="49" charset="0"/>
              </a:rPr>
              <a:t>/&gt;</a:t>
            </a:r>
          </a:p>
          <a:p>
            <a:pPr marL="0" indent="0">
              <a:lnSpc>
                <a:spcPct val="90000"/>
              </a:lnSpc>
              <a:buClr>
                <a:srgbClr val="FFC000"/>
              </a:buClr>
              <a:buNone/>
            </a:pPr>
            <a:endParaRPr lang="de-DE" sz="2000" b="1" dirty="0">
              <a:solidFill>
                <a:srgbClr val="FFC000"/>
              </a:solidFill>
              <a:latin typeface="Courier" pitchFamily="49" charset="0"/>
            </a:endParaRPr>
          </a:p>
          <a:p>
            <a:pPr marL="457200" indent="-457200">
              <a:lnSpc>
                <a:spcPct val="90000"/>
              </a:lnSpc>
              <a:buClr>
                <a:srgbClr val="FFC000"/>
              </a:buClr>
              <a:buSzPct val="100000"/>
              <a:buFont typeface="+mj-lt"/>
              <a:buAutoNum type="arabicPeriod"/>
            </a:pPr>
            <a:r>
              <a:rPr lang="de-DE" sz="2000" b="1" dirty="0">
                <a:solidFill>
                  <a:srgbClr val="FFC000"/>
                </a:solidFill>
                <a:latin typeface="Courier" pitchFamily="49" charset="0"/>
              </a:rPr>
              <a:t>&lt;</a:t>
            </a:r>
            <a:r>
              <a:rPr lang="de-DE" sz="2000" b="1" dirty="0" err="1">
                <a:solidFill>
                  <a:srgbClr val="FFC000"/>
                </a:solidFill>
                <a:latin typeface="Courier" pitchFamily="49" charset="0"/>
              </a:rPr>
              <a:t>subhead</a:t>
            </a:r>
            <a:r>
              <a:rPr lang="de-DE" sz="2000" b="1" dirty="0">
                <a:solidFill>
                  <a:srgbClr val="FFC000"/>
                </a:solidFill>
                <a:latin typeface="Courier" pitchFamily="49" charset="0"/>
              </a:rPr>
              <a:t>&gt;Geocaching Awards&lt;/</a:t>
            </a:r>
            <a:r>
              <a:rPr lang="de-DE" sz="2000" b="1" dirty="0" err="1">
                <a:solidFill>
                  <a:srgbClr val="FFC000"/>
                </a:solidFill>
                <a:latin typeface="Courier" pitchFamily="49" charset="0"/>
              </a:rPr>
              <a:t>subhead</a:t>
            </a:r>
            <a:r>
              <a:rPr lang="de-DE" sz="2000" b="1" dirty="0">
                <a:solidFill>
                  <a:srgbClr val="FFC000"/>
                </a:solidFill>
                <a:latin typeface="Courier" pitchFamily="49" charset="0"/>
              </a:rPr>
              <a:t>&gt;</a:t>
            </a:r>
            <a:br>
              <a:rPr lang="de-DE" sz="2000" b="1" dirty="0">
                <a:solidFill>
                  <a:srgbClr val="FFC000"/>
                </a:solidFill>
                <a:latin typeface="Courier" pitchFamily="49" charset="0"/>
              </a:rPr>
            </a:br>
            <a:r>
              <a:rPr lang="de-DE" sz="2000" b="1" dirty="0">
                <a:solidFill>
                  <a:srgbClr val="FFC000"/>
                </a:solidFill>
                <a:latin typeface="Courier" pitchFamily="49" charset="0"/>
              </a:rPr>
              <a:t>&lt;</a:t>
            </a:r>
            <a:r>
              <a:rPr lang="de-DE" sz="2000" b="1" dirty="0" err="1">
                <a:solidFill>
                  <a:srgbClr val="92D050"/>
                </a:solidFill>
                <a:latin typeface="Courier" pitchFamily="49" charset="0"/>
              </a:rPr>
              <a:t>plugin</a:t>
            </a:r>
            <a:r>
              <a:rPr lang="de-DE" sz="2000" b="1" dirty="0">
                <a:solidFill>
                  <a:srgbClr val="FFC000"/>
                </a:solidFill>
                <a:latin typeface="Courier" pitchFamily="49" charset="0"/>
              </a:rPr>
              <a:t>&gt;</a:t>
            </a:r>
            <a:r>
              <a:rPr lang="de-DE" sz="2000" b="1" dirty="0" err="1">
                <a:solidFill>
                  <a:srgbClr val="FF0000"/>
                </a:solidFill>
                <a:latin typeface="Courier" pitchFamily="49" charset="0"/>
              </a:rPr>
              <a:t>FSGPlugin_myGEOtoolsAwards</a:t>
            </a:r>
            <a:r>
              <a:rPr lang="de-DE" sz="2000" b="1" dirty="0">
                <a:solidFill>
                  <a:srgbClr val="FFC000"/>
                </a:solidFill>
                <a:latin typeface="Courier" pitchFamily="49" charset="0"/>
              </a:rPr>
              <a:t>&lt;</a:t>
            </a:r>
            <a:r>
              <a:rPr lang="de-DE" sz="2000" b="1" dirty="0">
                <a:solidFill>
                  <a:srgbClr val="92D050"/>
                </a:solidFill>
                <a:latin typeface="Courier" pitchFamily="49" charset="0"/>
              </a:rPr>
              <a:t>/</a:t>
            </a:r>
            <a:r>
              <a:rPr lang="de-DE" sz="2000" b="1" dirty="0" err="1">
                <a:solidFill>
                  <a:srgbClr val="92D050"/>
                </a:solidFill>
                <a:latin typeface="Courier" pitchFamily="49" charset="0"/>
              </a:rPr>
              <a:t>plugin</a:t>
            </a:r>
            <a:r>
              <a:rPr lang="de-DE" sz="2000" b="1" dirty="0">
                <a:solidFill>
                  <a:srgbClr val="FFC000"/>
                </a:solidFill>
                <a:latin typeface="Courier" pitchFamily="49" charset="0"/>
              </a:rPr>
              <a:t>&gt;</a:t>
            </a:r>
          </a:p>
          <a:p>
            <a:pPr marL="457200" indent="-457200">
              <a:lnSpc>
                <a:spcPct val="90000"/>
              </a:lnSpc>
              <a:buClr>
                <a:srgbClr val="FFC000"/>
              </a:buClr>
              <a:buSzPct val="100000"/>
              <a:buFont typeface="+mj-lt"/>
              <a:buAutoNum type="arabicPeriod"/>
            </a:pPr>
            <a:endParaRPr lang="de-DE" sz="2000" b="1" dirty="0">
              <a:solidFill>
                <a:srgbClr val="FFC000"/>
              </a:solidFill>
              <a:latin typeface="Courier" pitchFamily="49" charset="0"/>
            </a:endParaRPr>
          </a:p>
          <a:p>
            <a:pPr marL="457200" indent="-457200">
              <a:lnSpc>
                <a:spcPct val="90000"/>
              </a:lnSpc>
              <a:buClr>
                <a:srgbClr val="FFC000"/>
              </a:buClr>
              <a:buSzPct val="100000"/>
              <a:buFont typeface="+mj-lt"/>
              <a:buAutoNum type="arabicPeriod"/>
            </a:pPr>
            <a:r>
              <a:rPr lang="de-DE" sz="2000" b="1" dirty="0">
                <a:solidFill>
                  <a:srgbClr val="FFC000"/>
                </a:solidFill>
                <a:latin typeface="Courier" pitchFamily="49" charset="0"/>
              </a:rPr>
              <a:t>&lt;</a:t>
            </a:r>
            <a:r>
              <a:rPr lang="de-DE" sz="2000" b="1" dirty="0" err="1">
                <a:solidFill>
                  <a:srgbClr val="FFC000"/>
                </a:solidFill>
                <a:latin typeface="Courier" pitchFamily="49" charset="0"/>
              </a:rPr>
              <a:t>subhead</a:t>
            </a:r>
            <a:r>
              <a:rPr lang="de-DE" sz="2000" b="1" dirty="0">
                <a:solidFill>
                  <a:srgbClr val="FFC000"/>
                </a:solidFill>
                <a:latin typeface="Courier" pitchFamily="49" charset="0"/>
              </a:rPr>
              <a:t>&gt;</a:t>
            </a:r>
            <a:r>
              <a:rPr lang="de-DE" sz="2000" b="1" dirty="0" err="1">
                <a:solidFill>
                  <a:srgbClr val="FFC000"/>
                </a:solidFill>
                <a:latin typeface="Courier" pitchFamily="49" charset="0"/>
              </a:rPr>
              <a:t>mdCachingPoints</a:t>
            </a:r>
            <a:r>
              <a:rPr lang="de-DE" sz="2000" b="1" dirty="0">
                <a:solidFill>
                  <a:srgbClr val="FFC000"/>
                </a:solidFill>
                <a:latin typeface="Courier" pitchFamily="49" charset="0"/>
              </a:rPr>
              <a:t>&lt;/</a:t>
            </a:r>
            <a:r>
              <a:rPr lang="de-DE" sz="2000" b="1" dirty="0" err="1">
                <a:solidFill>
                  <a:srgbClr val="FFC000"/>
                </a:solidFill>
                <a:latin typeface="Courier" pitchFamily="49" charset="0"/>
              </a:rPr>
              <a:t>subhead</a:t>
            </a:r>
            <a:r>
              <a:rPr lang="de-DE" sz="2000" b="1" dirty="0">
                <a:solidFill>
                  <a:srgbClr val="FFC000"/>
                </a:solidFill>
                <a:latin typeface="Courier" pitchFamily="49" charset="0"/>
              </a:rPr>
              <a:t>&gt;</a:t>
            </a:r>
            <a:br>
              <a:rPr lang="de-DE" sz="2000" b="1" dirty="0">
                <a:solidFill>
                  <a:srgbClr val="FFC000"/>
                </a:solidFill>
                <a:latin typeface="Courier" pitchFamily="49" charset="0"/>
              </a:rPr>
            </a:br>
            <a:r>
              <a:rPr lang="de-DE" sz="2000" b="1" dirty="0" smtClean="0">
                <a:solidFill>
                  <a:srgbClr val="FFC000"/>
                </a:solidFill>
                <a:latin typeface="Courier" pitchFamily="49" charset="0"/>
              </a:rPr>
              <a:t>&lt;</a:t>
            </a:r>
            <a:r>
              <a:rPr lang="de-DE" sz="2000" b="1" dirty="0" err="1" smtClean="0">
                <a:solidFill>
                  <a:srgbClr val="92D050"/>
                </a:solidFill>
                <a:latin typeface="Courier" pitchFamily="49" charset="0"/>
              </a:rPr>
              <a:t>plugin</a:t>
            </a:r>
            <a:r>
              <a:rPr lang="de-DE" sz="2000" b="1" dirty="0" smtClean="0">
                <a:solidFill>
                  <a:srgbClr val="FFC000"/>
                </a:solidFill>
                <a:latin typeface="Courier" pitchFamily="49" charset="0"/>
              </a:rPr>
              <a:t>&gt;</a:t>
            </a:r>
            <a:r>
              <a:rPr lang="de-DE" sz="2000" b="1" dirty="0" err="1" smtClean="0">
                <a:solidFill>
                  <a:srgbClr val="FF0000"/>
                </a:solidFill>
                <a:latin typeface="Courier" pitchFamily="49" charset="0"/>
              </a:rPr>
              <a:t>FSGPlugin_mdCachingPoints</a:t>
            </a:r>
            <a:r>
              <a:rPr lang="de-DE" sz="2000" b="1" dirty="0">
                <a:solidFill>
                  <a:srgbClr val="FFC000"/>
                </a:solidFill>
                <a:latin typeface="Courier" pitchFamily="49" charset="0"/>
              </a:rPr>
              <a:t>&lt;</a:t>
            </a:r>
            <a:r>
              <a:rPr lang="de-DE" sz="2000" b="1" dirty="0">
                <a:solidFill>
                  <a:srgbClr val="92D050"/>
                </a:solidFill>
                <a:latin typeface="Courier" pitchFamily="49" charset="0"/>
              </a:rPr>
              <a:t>/</a:t>
            </a:r>
            <a:r>
              <a:rPr lang="de-DE" sz="2000" b="1" dirty="0" err="1">
                <a:solidFill>
                  <a:srgbClr val="92D050"/>
                </a:solidFill>
                <a:latin typeface="Courier" pitchFamily="49" charset="0"/>
              </a:rPr>
              <a:t>plugin</a:t>
            </a:r>
            <a:r>
              <a:rPr lang="de-DE" sz="2000" b="1" dirty="0">
                <a:solidFill>
                  <a:srgbClr val="FFC000"/>
                </a:solidFill>
                <a:latin typeface="Courier" pitchFamily="49" charset="0"/>
              </a:rPr>
              <a:t>&gt;</a:t>
            </a:r>
          </a:p>
          <a:p>
            <a:pPr marL="457200" indent="-457200">
              <a:lnSpc>
                <a:spcPct val="90000"/>
              </a:lnSpc>
              <a:buClr>
                <a:srgbClr val="FFC000"/>
              </a:buClr>
              <a:buSzPct val="100000"/>
              <a:buFont typeface="+mj-lt"/>
              <a:buAutoNum type="arabicPeriod"/>
            </a:pPr>
            <a:endParaRPr lang="de-DE" sz="2000" b="1" dirty="0">
              <a:solidFill>
                <a:srgbClr val="FFC000"/>
              </a:solidFill>
              <a:latin typeface="Courier" pitchFamily="49" charset="0"/>
            </a:endParaRPr>
          </a:p>
          <a:p>
            <a:pPr marL="457200" indent="-457200">
              <a:lnSpc>
                <a:spcPct val="90000"/>
              </a:lnSpc>
              <a:buClr>
                <a:srgbClr val="FFC000"/>
              </a:buClr>
              <a:buSzPct val="100000"/>
              <a:buFont typeface="+mj-lt"/>
              <a:buAutoNum type="arabicPeriod"/>
            </a:pPr>
            <a:r>
              <a:rPr lang="de-DE" sz="2000" b="1" dirty="0">
                <a:solidFill>
                  <a:srgbClr val="FFC000"/>
                </a:solidFill>
                <a:latin typeface="Courier" pitchFamily="49" charset="0"/>
              </a:rPr>
              <a:t>&lt;</a:t>
            </a:r>
            <a:r>
              <a:rPr lang="de-DE" sz="2000" b="1" dirty="0" err="1">
                <a:solidFill>
                  <a:srgbClr val="FFC000"/>
                </a:solidFill>
                <a:latin typeface="Courier" pitchFamily="49" charset="0"/>
              </a:rPr>
              <a:t>subhead</a:t>
            </a:r>
            <a:r>
              <a:rPr lang="de-DE" sz="2000" b="1" dirty="0">
                <a:solidFill>
                  <a:srgbClr val="FFC000"/>
                </a:solidFill>
                <a:latin typeface="Courier" pitchFamily="49" charset="0"/>
              </a:rPr>
              <a:t>&gt;BadgeGen </a:t>
            </a:r>
            <a:r>
              <a:rPr lang="de-DE" sz="2000" b="1" dirty="0" err="1">
                <a:solidFill>
                  <a:srgbClr val="FFC000"/>
                </a:solidFill>
                <a:latin typeface="Courier" pitchFamily="49" charset="0"/>
              </a:rPr>
              <a:t>Achievement</a:t>
            </a:r>
            <a:r>
              <a:rPr lang="de-DE" sz="2000" b="1" dirty="0">
                <a:solidFill>
                  <a:srgbClr val="FFC000"/>
                </a:solidFill>
                <a:latin typeface="Courier" pitchFamily="49" charset="0"/>
              </a:rPr>
              <a:t> Badges&lt;/</a:t>
            </a:r>
            <a:r>
              <a:rPr lang="de-DE" sz="2000" b="1" dirty="0" err="1">
                <a:solidFill>
                  <a:srgbClr val="FFC000"/>
                </a:solidFill>
                <a:latin typeface="Courier" pitchFamily="49" charset="0"/>
              </a:rPr>
              <a:t>subhead</a:t>
            </a:r>
            <a:r>
              <a:rPr lang="de-DE" sz="2000" b="1" dirty="0">
                <a:solidFill>
                  <a:srgbClr val="FFC000"/>
                </a:solidFill>
                <a:latin typeface="Courier" pitchFamily="49" charset="0"/>
              </a:rPr>
              <a:t>&gt;</a:t>
            </a:r>
            <a:br>
              <a:rPr lang="de-DE" sz="2000" b="1" dirty="0">
                <a:solidFill>
                  <a:srgbClr val="FFC000"/>
                </a:solidFill>
                <a:latin typeface="Courier" pitchFamily="49" charset="0"/>
              </a:rPr>
            </a:br>
            <a:r>
              <a:rPr lang="de-DE" sz="2000" b="1" dirty="0">
                <a:solidFill>
                  <a:srgbClr val="FFC000"/>
                </a:solidFill>
                <a:latin typeface="Courier" pitchFamily="49" charset="0"/>
              </a:rPr>
              <a:t>&lt;</a:t>
            </a:r>
            <a:r>
              <a:rPr lang="de-DE" sz="2000" b="1" dirty="0" err="1">
                <a:solidFill>
                  <a:srgbClr val="92D050"/>
                </a:solidFill>
                <a:latin typeface="Courier" pitchFamily="49" charset="0"/>
              </a:rPr>
              <a:t>file</a:t>
            </a:r>
            <a:r>
              <a:rPr lang="de-DE" sz="2000" b="1" dirty="0">
                <a:solidFill>
                  <a:srgbClr val="FFC000"/>
                </a:solidFill>
                <a:latin typeface="Courier" pitchFamily="49" charset="0"/>
              </a:rPr>
              <a:t>&gt;</a:t>
            </a:r>
            <a:r>
              <a:rPr lang="de-DE" sz="2000" b="1" dirty="0">
                <a:solidFill>
                  <a:srgbClr val="FF0000"/>
                </a:solidFill>
                <a:latin typeface="Courier" pitchFamily="49" charset="0"/>
              </a:rPr>
              <a:t>BadgeGen/Archive/Current.htm</a:t>
            </a:r>
            <a:r>
              <a:rPr lang="de-DE" sz="2000" b="1" dirty="0">
                <a:solidFill>
                  <a:srgbClr val="FFC000"/>
                </a:solidFill>
                <a:latin typeface="Courier" pitchFamily="49" charset="0"/>
              </a:rPr>
              <a:t>&lt;</a:t>
            </a:r>
            <a:r>
              <a:rPr lang="de-DE" sz="2000" b="1" dirty="0">
                <a:solidFill>
                  <a:srgbClr val="92D050"/>
                </a:solidFill>
                <a:latin typeface="Courier" pitchFamily="49" charset="0"/>
              </a:rPr>
              <a:t>/</a:t>
            </a:r>
            <a:r>
              <a:rPr lang="de-DE" sz="2000" b="1" dirty="0" err="1">
                <a:solidFill>
                  <a:srgbClr val="92D050"/>
                </a:solidFill>
                <a:latin typeface="Courier" pitchFamily="49" charset="0"/>
              </a:rPr>
              <a:t>file</a:t>
            </a:r>
            <a:r>
              <a:rPr lang="de-DE" sz="2000" b="1" dirty="0">
                <a:solidFill>
                  <a:srgbClr val="FFC000"/>
                </a:solidFill>
                <a:latin typeface="Courier" pitchFamily="49" charset="0"/>
              </a:rPr>
              <a:t>&gt;</a:t>
            </a:r>
          </a:p>
          <a:p>
            <a:pPr marL="457200" indent="-457200">
              <a:lnSpc>
                <a:spcPct val="90000"/>
              </a:lnSpc>
              <a:buClr>
                <a:srgbClr val="FFC000"/>
              </a:buClr>
              <a:buSzPct val="100000"/>
              <a:buFont typeface="+mj-lt"/>
              <a:buAutoNum type="arabicPeriod"/>
            </a:pPr>
            <a:endParaRPr lang="de-DE" sz="2000" b="1" dirty="0" smtClean="0">
              <a:solidFill>
                <a:srgbClr val="FFC000"/>
              </a:solidFill>
              <a:latin typeface="Courier" pitchFamily="49" charset="0"/>
            </a:endParaRPr>
          </a:p>
          <a:p>
            <a:pPr marL="457200" indent="-457200">
              <a:lnSpc>
                <a:spcPct val="90000"/>
              </a:lnSpc>
              <a:buClr>
                <a:srgbClr val="FFC000"/>
              </a:buClr>
              <a:buSzPct val="100000"/>
              <a:buFont typeface="+mj-lt"/>
              <a:buAutoNum type="arabicPeriod"/>
            </a:pPr>
            <a:r>
              <a:rPr lang="de-DE" sz="2000" b="1" dirty="0" smtClean="0">
                <a:solidFill>
                  <a:srgbClr val="FFC000"/>
                </a:solidFill>
                <a:latin typeface="Courier" pitchFamily="49" charset="0"/>
              </a:rPr>
              <a:t>&lt;</a:t>
            </a:r>
            <a:r>
              <a:rPr lang="de-DE" sz="2000" b="1" dirty="0" err="1">
                <a:solidFill>
                  <a:srgbClr val="FFC000"/>
                </a:solidFill>
                <a:latin typeface="Courier" pitchFamily="49" charset="0"/>
              </a:rPr>
              <a:t>subhead</a:t>
            </a:r>
            <a:r>
              <a:rPr lang="de-DE" sz="2000" b="1" dirty="0">
                <a:solidFill>
                  <a:srgbClr val="FFC000"/>
                </a:solidFill>
                <a:latin typeface="Courier" pitchFamily="49" charset="0"/>
              </a:rPr>
              <a:t>&gt;Souvenirs&lt;/</a:t>
            </a:r>
            <a:r>
              <a:rPr lang="de-DE" sz="2000" b="1" dirty="0" err="1">
                <a:solidFill>
                  <a:srgbClr val="FFC000"/>
                </a:solidFill>
                <a:latin typeface="Courier" pitchFamily="49" charset="0"/>
              </a:rPr>
              <a:t>subhead</a:t>
            </a:r>
            <a:r>
              <a:rPr lang="de-DE" sz="2000" b="1" dirty="0">
                <a:solidFill>
                  <a:srgbClr val="FFC000"/>
                </a:solidFill>
                <a:latin typeface="Courier" pitchFamily="49" charset="0"/>
              </a:rPr>
              <a:t>&gt;</a:t>
            </a:r>
            <a:br>
              <a:rPr lang="de-DE" sz="2000" b="1" dirty="0">
                <a:solidFill>
                  <a:srgbClr val="FFC000"/>
                </a:solidFill>
                <a:latin typeface="Courier" pitchFamily="49" charset="0"/>
              </a:rPr>
            </a:br>
            <a:r>
              <a:rPr lang="de-DE" sz="2000" b="1" dirty="0">
                <a:solidFill>
                  <a:srgbClr val="FFC000"/>
                </a:solidFill>
                <a:latin typeface="Courier" pitchFamily="49" charset="0"/>
              </a:rPr>
              <a:t>&lt;</a:t>
            </a:r>
            <a:r>
              <a:rPr lang="de-DE" sz="2000" b="1" dirty="0" err="1" smtClean="0">
                <a:solidFill>
                  <a:srgbClr val="92D050"/>
                </a:solidFill>
                <a:latin typeface="Courier" pitchFamily="49" charset="0"/>
              </a:rPr>
              <a:t>file</a:t>
            </a:r>
            <a:r>
              <a:rPr lang="de-DE" sz="2000" b="1" dirty="0" smtClean="0">
                <a:solidFill>
                  <a:srgbClr val="FFC000"/>
                </a:solidFill>
                <a:latin typeface="Courier" pitchFamily="49" charset="0"/>
              </a:rPr>
              <a:t>&gt;</a:t>
            </a:r>
            <a:r>
              <a:rPr lang="de-DE" sz="2000" b="1" dirty="0" smtClean="0">
                <a:solidFill>
                  <a:srgbClr val="FF0000"/>
                </a:solidFill>
                <a:latin typeface="Courier" pitchFamily="49" charset="0"/>
              </a:rPr>
              <a:t>..\</a:t>
            </a:r>
            <a:r>
              <a:rPr lang="de-DE" sz="2000" b="1" dirty="0" err="1">
                <a:solidFill>
                  <a:srgbClr val="FF0000"/>
                </a:solidFill>
                <a:latin typeface="Courier" pitchFamily="49" charset="0"/>
              </a:rPr>
              <a:t>html</a:t>
            </a:r>
            <a:r>
              <a:rPr lang="de-DE" sz="2000" b="1" dirty="0">
                <a:solidFill>
                  <a:srgbClr val="FF0000"/>
                </a:solidFill>
                <a:latin typeface="Courier" pitchFamily="49" charset="0"/>
              </a:rPr>
              <a:t>\souvenirs.html</a:t>
            </a:r>
            <a:r>
              <a:rPr lang="de-DE" sz="2000" b="1" dirty="0">
                <a:solidFill>
                  <a:srgbClr val="FFC000"/>
                </a:solidFill>
                <a:latin typeface="Courier" pitchFamily="49" charset="0"/>
              </a:rPr>
              <a:t>&lt;</a:t>
            </a:r>
            <a:r>
              <a:rPr lang="de-DE" sz="2000" b="1" dirty="0">
                <a:solidFill>
                  <a:srgbClr val="92D050"/>
                </a:solidFill>
                <a:latin typeface="Courier" pitchFamily="49" charset="0"/>
              </a:rPr>
              <a:t>/</a:t>
            </a:r>
            <a:r>
              <a:rPr lang="de-DE" sz="2000" b="1" dirty="0" err="1">
                <a:solidFill>
                  <a:srgbClr val="92D050"/>
                </a:solidFill>
                <a:latin typeface="Courier" pitchFamily="49" charset="0"/>
              </a:rPr>
              <a:t>file</a:t>
            </a:r>
            <a:r>
              <a:rPr lang="de-DE" sz="2000" b="1" dirty="0">
                <a:solidFill>
                  <a:srgbClr val="FFC000"/>
                </a:solidFill>
                <a:latin typeface="Courier" pitchFamily="49" charset="0"/>
              </a:rPr>
              <a:t>&gt;</a:t>
            </a:r>
          </a:p>
        </p:txBody>
      </p:sp>
      <p:sp>
        <p:nvSpPr>
          <p:cNvPr id="11275" name="Rectangle 11"/>
          <p:cNvSpPr>
            <a:spLocks noChangeArrowheads="1"/>
          </p:cNvSpPr>
          <p:nvPr/>
        </p:nvSpPr>
        <p:spPr bwMode="auto">
          <a:xfrm>
            <a:off x="0" y="1341438"/>
            <a:ext cx="9144000"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hlink"/>
              </a:buClr>
              <a:buSzPct val="65000"/>
              <a:buFont typeface="Wingdings" pitchFamily="2" charset="2"/>
              <a:buNone/>
            </a:pPr>
            <a:r>
              <a:rPr lang="de-DE" sz="2000">
                <a:solidFill>
                  <a:schemeClr val="bg1"/>
                </a:solidFill>
              </a:rPr>
              <a:t>Mit </a:t>
            </a:r>
            <a:r>
              <a:rPr lang="de-DE" sz="2000" b="1">
                <a:solidFill>
                  <a:schemeClr val="bg1"/>
                </a:solidFill>
                <a:latin typeface="Courier" pitchFamily="49" charset="0"/>
              </a:rPr>
              <a:t>&lt;subhead&gt;</a:t>
            </a:r>
            <a:r>
              <a:rPr lang="de-DE" sz="2000">
                <a:solidFill>
                  <a:schemeClr val="bg1"/>
                </a:solidFill>
              </a:rPr>
              <a:t> werden Zwischenüberschriften eingefügt, mit </a:t>
            </a:r>
            <a:r>
              <a:rPr lang="de-DE" sz="2000" b="1">
                <a:solidFill>
                  <a:schemeClr val="bg1"/>
                </a:solidFill>
                <a:latin typeface="Courier" pitchFamily="49" charset="0"/>
              </a:rPr>
              <a:t>&lt;plugin&gt;</a:t>
            </a:r>
            <a:r>
              <a:rPr lang="de-DE" sz="2000">
                <a:solidFill>
                  <a:schemeClr val="bg1"/>
                </a:solidFill>
              </a:rPr>
              <a:t> FSG-Plugins aufgerufen, mit </a:t>
            </a:r>
            <a:r>
              <a:rPr lang="de-DE" sz="2000" b="1">
                <a:solidFill>
                  <a:schemeClr val="bg1"/>
                </a:solidFill>
                <a:latin typeface="Courier" pitchFamily="49" charset="0"/>
              </a:rPr>
              <a:t>&lt;file&gt;</a:t>
            </a:r>
            <a:r>
              <a:rPr lang="de-DE" sz="2000">
                <a:solidFill>
                  <a:schemeClr val="bg1"/>
                </a:solidFill>
              </a:rPr>
              <a:t> die Ergebnisse anderer Makros eingebunden.</a:t>
            </a:r>
          </a:p>
        </p:txBody>
      </p:sp>
      <p:sp>
        <p:nvSpPr>
          <p:cNvPr id="3" name="Foliennummernplatzhalter 2"/>
          <p:cNvSpPr>
            <a:spLocks noGrp="1"/>
          </p:cNvSpPr>
          <p:nvPr>
            <p:ph type="sldNum" sz="quarter" idx="12"/>
          </p:nvPr>
        </p:nvSpPr>
        <p:spPr/>
        <p:txBody>
          <a:bodyPr/>
          <a:lstStyle/>
          <a:p>
            <a:fld id="{52331589-1D56-44A2-BAFA-1E14EBF12940}" type="slidenum">
              <a:rPr lang="de-DE" smtClean="0"/>
              <a:pPr/>
              <a:t>34</a:t>
            </a:fld>
            <a:endParaRPr lang="de-DE"/>
          </a:p>
        </p:txBody>
      </p:sp>
    </p:spTree>
    <p:extLst>
      <p:ext uri="{BB962C8B-B14F-4D97-AF65-F5344CB8AC3E}">
        <p14:creationId xmlns:p14="http://schemas.microsoft.com/office/powerpoint/2010/main" val="34703587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641078" y="5517232"/>
            <a:ext cx="8251402" cy="504056"/>
          </a:xfrm>
          <a:prstGeom prst="rect">
            <a:avLst/>
          </a:prstGeom>
          <a:solidFill>
            <a:schemeClr val="tx1">
              <a:lumMod val="85000"/>
              <a:lumOff val="1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p>
        </p:txBody>
      </p:sp>
      <p:sp>
        <p:nvSpPr>
          <p:cNvPr id="17410" name="Rectangle 2"/>
          <p:cNvSpPr>
            <a:spLocks noGrp="1" noChangeArrowheads="1"/>
          </p:cNvSpPr>
          <p:nvPr>
            <p:ph type="title"/>
          </p:nvPr>
        </p:nvSpPr>
        <p:spPr/>
        <p:txBody>
          <a:bodyPr/>
          <a:lstStyle/>
          <a:p>
            <a:r>
              <a:rPr lang="de-DE"/>
              <a:t>FSG – Tabs </a:t>
            </a:r>
          </a:p>
        </p:txBody>
      </p:sp>
      <p:sp>
        <p:nvSpPr>
          <p:cNvPr id="17415" name="Rectangle 7"/>
          <p:cNvSpPr>
            <a:spLocks noGrp="1" noChangeArrowheads="1"/>
          </p:cNvSpPr>
          <p:nvPr>
            <p:ph type="body" sz="half" idx="2"/>
          </p:nvPr>
        </p:nvSpPr>
        <p:spPr>
          <a:xfrm>
            <a:off x="457200" y="3941763"/>
            <a:ext cx="8686800" cy="2189162"/>
          </a:xfrm>
        </p:spPr>
        <p:txBody>
          <a:bodyPr>
            <a:normAutofit fontScale="62500" lnSpcReduction="20000"/>
          </a:bodyPr>
          <a:lstStyle/>
          <a:p>
            <a:r>
              <a:rPr lang="de-DE" sz="4000" dirty="0"/>
              <a:t>Tabs helfen, umfangreiche Statistiken übersichtlich zu machen.</a:t>
            </a:r>
          </a:p>
          <a:p>
            <a:r>
              <a:rPr lang="de-DE" sz="4000" dirty="0"/>
              <a:t>Tabs werden im Dialog „</a:t>
            </a:r>
            <a:r>
              <a:rPr lang="de-DE" sz="4000" dirty="0" err="1" smtClean="0"/>
              <a:t>Section</a:t>
            </a:r>
            <a:r>
              <a:rPr lang="de-DE" sz="4000" dirty="0" smtClean="0"/>
              <a:t> </a:t>
            </a:r>
            <a:r>
              <a:rPr lang="de-DE" sz="4000" dirty="0"/>
              <a:t>Order“ konfiguriert </a:t>
            </a:r>
            <a:r>
              <a:rPr lang="de-DE" sz="4000" dirty="0" smtClean="0"/>
              <a:t/>
            </a:r>
            <a:br>
              <a:rPr lang="de-DE" sz="4000" dirty="0" smtClean="0"/>
            </a:br>
            <a:r>
              <a:rPr lang="de-DE" sz="4000" dirty="0" smtClean="0"/>
              <a:t>(</a:t>
            </a:r>
            <a:r>
              <a:rPr lang="de-DE" sz="4000" dirty="0"/>
              <a:t>vgl. </a:t>
            </a:r>
            <a:r>
              <a:rPr lang="de-DE" sz="4000" dirty="0">
                <a:hlinkClick r:id="rId2" action="ppaction://hlinksldjump"/>
              </a:rPr>
              <a:t>FSG – Abschnitte anordnen</a:t>
            </a:r>
            <a:r>
              <a:rPr lang="de-DE" sz="4000" dirty="0"/>
              <a:t>).</a:t>
            </a:r>
          </a:p>
          <a:p>
            <a:r>
              <a:rPr lang="de-DE" sz="4000" dirty="0"/>
              <a:t>Die Syntax lautet: </a:t>
            </a:r>
            <a:r>
              <a:rPr lang="de-DE" dirty="0" smtClean="0"/>
              <a:t/>
            </a:r>
            <a:br>
              <a:rPr lang="de-DE" dirty="0" smtClean="0"/>
            </a:br>
            <a:r>
              <a:rPr lang="de-DE" dirty="0" smtClean="0"/>
              <a:t/>
            </a:r>
            <a:br>
              <a:rPr lang="de-DE" dirty="0" smtClean="0"/>
            </a:br>
            <a:r>
              <a:rPr lang="de-DE" sz="3600" b="1" dirty="0">
                <a:solidFill>
                  <a:srgbClr val="FF0000"/>
                </a:solidFill>
                <a:latin typeface="Courier" pitchFamily="49" charset="0"/>
              </a:rPr>
              <a:t>&lt;</a:t>
            </a:r>
            <a:r>
              <a:rPr lang="de-DE" sz="3600" b="1" dirty="0" err="1">
                <a:solidFill>
                  <a:srgbClr val="FF0000"/>
                </a:solidFill>
                <a:latin typeface="Courier" pitchFamily="49" charset="0"/>
              </a:rPr>
              <a:t>tab</a:t>
            </a:r>
            <a:r>
              <a:rPr lang="de-DE" sz="3600" b="1" dirty="0">
                <a:solidFill>
                  <a:srgbClr val="FF0000"/>
                </a:solidFill>
                <a:latin typeface="Courier" pitchFamily="49" charset="0"/>
              </a:rPr>
              <a:t>&gt;</a:t>
            </a:r>
            <a:r>
              <a:rPr lang="de-DE" sz="3600" b="1" dirty="0">
                <a:solidFill>
                  <a:srgbClr val="FFC000"/>
                </a:solidFill>
                <a:latin typeface="Courier" pitchFamily="49" charset="0"/>
              </a:rPr>
              <a:t>Titel (z.B. „</a:t>
            </a:r>
            <a:r>
              <a:rPr lang="de-DE" sz="3600" b="1" dirty="0" err="1">
                <a:solidFill>
                  <a:srgbClr val="FFC000"/>
                </a:solidFill>
                <a:latin typeface="Courier" pitchFamily="49" charset="0"/>
              </a:rPr>
              <a:t>Finds</a:t>
            </a:r>
            <a:r>
              <a:rPr lang="de-DE" sz="3600" b="1" dirty="0">
                <a:solidFill>
                  <a:srgbClr val="FFC000"/>
                </a:solidFill>
                <a:latin typeface="Courier" pitchFamily="49" charset="0"/>
              </a:rPr>
              <a:t>“)</a:t>
            </a:r>
            <a:r>
              <a:rPr lang="de-DE" sz="3600" b="1" dirty="0">
                <a:solidFill>
                  <a:srgbClr val="FF0000"/>
                </a:solidFill>
                <a:latin typeface="Courier" pitchFamily="49" charset="0"/>
              </a:rPr>
              <a:t>&lt;/</a:t>
            </a:r>
            <a:r>
              <a:rPr lang="de-DE" sz="3600" b="1" dirty="0" err="1">
                <a:solidFill>
                  <a:srgbClr val="FF0000"/>
                </a:solidFill>
                <a:latin typeface="Courier" pitchFamily="49" charset="0"/>
              </a:rPr>
              <a:t>tab</a:t>
            </a:r>
            <a:r>
              <a:rPr lang="de-DE" sz="3600" b="1" dirty="0">
                <a:solidFill>
                  <a:srgbClr val="FF0000"/>
                </a:solidFill>
                <a:latin typeface="Courier" pitchFamily="49" charset="0"/>
              </a:rPr>
              <a:t>&gt;</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606" y="1844824"/>
            <a:ext cx="7092788" cy="18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liennummernplatzhalter 1"/>
          <p:cNvSpPr>
            <a:spLocks noGrp="1"/>
          </p:cNvSpPr>
          <p:nvPr>
            <p:ph type="sldNum" sz="quarter" idx="12"/>
          </p:nvPr>
        </p:nvSpPr>
        <p:spPr/>
        <p:txBody>
          <a:bodyPr/>
          <a:lstStyle/>
          <a:p>
            <a:fld id="{59792016-DC7B-4E52-913E-D1A5958C7632}" type="slidenum">
              <a:rPr lang="de-DE" smtClean="0"/>
              <a:pPr/>
              <a:t>35</a:t>
            </a:fld>
            <a:endParaRPr lang="de-DE"/>
          </a:p>
        </p:txBody>
      </p:sp>
    </p:spTree>
    <p:extLst>
      <p:ext uri="{BB962C8B-B14F-4D97-AF65-F5344CB8AC3E}">
        <p14:creationId xmlns:p14="http://schemas.microsoft.com/office/powerpoint/2010/main" val="25514691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de-DE"/>
              <a:t>FSG – FSG-Plugins</a:t>
            </a:r>
          </a:p>
        </p:txBody>
      </p:sp>
      <p:sp>
        <p:nvSpPr>
          <p:cNvPr id="22531" name="Rectangle 3"/>
          <p:cNvSpPr>
            <a:spLocks noGrp="1" noChangeArrowheads="1"/>
          </p:cNvSpPr>
          <p:nvPr>
            <p:ph sz="quarter" idx="1"/>
          </p:nvPr>
        </p:nvSpPr>
        <p:spPr>
          <a:xfrm>
            <a:off x="612648" y="1600200"/>
            <a:ext cx="8531352" cy="4495800"/>
          </a:xfrm>
        </p:spPr>
        <p:txBody>
          <a:bodyPr>
            <a:normAutofit/>
          </a:bodyPr>
          <a:lstStyle/>
          <a:p>
            <a:r>
              <a:rPr lang="de-DE" dirty="0"/>
              <a:t>Neue Versionen von FSG unterstützen den Einsatz von Plugins. Eine Anleitung ist </a:t>
            </a:r>
            <a:r>
              <a:rPr lang="de-DE" dirty="0" smtClean="0">
                <a:hlinkClick r:id="rId2"/>
              </a:rPr>
              <a:t>auf gsak.net</a:t>
            </a:r>
            <a:r>
              <a:rPr lang="de-DE" dirty="0" smtClean="0"/>
              <a:t> </a:t>
            </a:r>
            <a:endParaRPr lang="de-DE" dirty="0"/>
          </a:p>
          <a:p>
            <a:r>
              <a:rPr lang="de-DE" dirty="0"/>
              <a:t>Die in </a:t>
            </a:r>
            <a:r>
              <a:rPr lang="de-DE" dirty="0" smtClean="0"/>
              <a:t>dieser Präsentation verwendeten </a:t>
            </a:r>
            <a:r>
              <a:rPr lang="de-DE" dirty="0"/>
              <a:t>Plugins finden </a:t>
            </a:r>
            <a:r>
              <a:rPr lang="de-DE" dirty="0" smtClean="0"/>
              <a:t>sich ebenfalls </a:t>
            </a:r>
            <a:r>
              <a:rPr lang="de-DE" dirty="0" smtClean="0">
                <a:hlinkClick r:id="rId3"/>
              </a:rPr>
              <a:t>auf gsak.net</a:t>
            </a:r>
            <a:r>
              <a:rPr lang="de-DE" dirty="0" smtClean="0"/>
              <a:t> </a:t>
            </a:r>
            <a:endParaRPr lang="de-DE" dirty="0"/>
          </a:p>
          <a:p>
            <a:r>
              <a:rPr lang="de-DE" dirty="0"/>
              <a:t>Die Ergebnisse mehrerer anderer Makros können eingebunden werden. </a:t>
            </a:r>
            <a:r>
              <a:rPr lang="de-DE" dirty="0" smtClean="0"/>
              <a:t/>
            </a:r>
            <a:br>
              <a:rPr lang="de-DE" dirty="0" smtClean="0"/>
            </a:br>
            <a:r>
              <a:rPr lang="de-DE" dirty="0" smtClean="0"/>
              <a:t>Diese </a:t>
            </a:r>
            <a:r>
              <a:rPr lang="de-DE" dirty="0"/>
              <a:t>Makros finden </a:t>
            </a:r>
            <a:r>
              <a:rPr lang="de-DE" dirty="0" smtClean="0"/>
              <a:t>sich auch </a:t>
            </a:r>
            <a:r>
              <a:rPr lang="de-DE" dirty="0" smtClean="0">
                <a:hlinkClick r:id="rId4"/>
              </a:rPr>
              <a:t>auf gsak.net</a:t>
            </a:r>
            <a:r>
              <a:rPr lang="de-DE" dirty="0" smtClean="0"/>
              <a:t> </a:t>
            </a:r>
            <a:endParaRPr lang="de-DE" dirty="0"/>
          </a:p>
        </p:txBody>
      </p:sp>
      <p:sp>
        <p:nvSpPr>
          <p:cNvPr id="2" name="Foliennummernplatzhalter 1"/>
          <p:cNvSpPr>
            <a:spLocks noGrp="1"/>
          </p:cNvSpPr>
          <p:nvPr>
            <p:ph type="sldNum" sz="quarter" idx="12"/>
          </p:nvPr>
        </p:nvSpPr>
        <p:spPr/>
        <p:txBody>
          <a:bodyPr/>
          <a:lstStyle/>
          <a:p>
            <a:fld id="{A2A41EC0-69FA-4860-B755-6E811E0BB15E}" type="slidenum">
              <a:rPr lang="de-DE" smtClean="0"/>
              <a:pPr/>
              <a:t>36</a:t>
            </a:fld>
            <a:endParaRPr lang="de-DE"/>
          </a:p>
        </p:txBody>
      </p:sp>
    </p:spTree>
    <p:extLst>
      <p:ext uri="{BB962C8B-B14F-4D97-AF65-F5344CB8AC3E}">
        <p14:creationId xmlns:p14="http://schemas.microsoft.com/office/powerpoint/2010/main" val="18151106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11560" y="2060848"/>
            <a:ext cx="8502922" cy="504056"/>
          </a:xfrm>
          <a:prstGeom prst="rect">
            <a:avLst/>
          </a:prstGeom>
          <a:solidFill>
            <a:schemeClr val="tx1">
              <a:lumMod val="85000"/>
              <a:lumOff val="1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p>
        </p:txBody>
      </p:sp>
      <p:sp>
        <p:nvSpPr>
          <p:cNvPr id="5" name="Rechteck 4"/>
          <p:cNvSpPr/>
          <p:nvPr/>
        </p:nvSpPr>
        <p:spPr>
          <a:xfrm>
            <a:off x="611560" y="3068960"/>
            <a:ext cx="8502922" cy="576064"/>
          </a:xfrm>
          <a:prstGeom prst="rect">
            <a:avLst/>
          </a:prstGeom>
          <a:solidFill>
            <a:schemeClr val="tx1">
              <a:lumMod val="85000"/>
              <a:lumOff val="1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p>
        </p:txBody>
      </p:sp>
      <p:sp>
        <p:nvSpPr>
          <p:cNvPr id="6" name="Rechteck 5"/>
          <p:cNvSpPr/>
          <p:nvPr/>
        </p:nvSpPr>
        <p:spPr>
          <a:xfrm>
            <a:off x="617678" y="4149080"/>
            <a:ext cx="8496825" cy="1381565"/>
          </a:xfrm>
          <a:prstGeom prst="rect">
            <a:avLst/>
          </a:prstGeom>
          <a:solidFill>
            <a:schemeClr val="tx1">
              <a:lumMod val="85000"/>
              <a:lumOff val="1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p>
        </p:txBody>
      </p:sp>
      <p:sp>
        <p:nvSpPr>
          <p:cNvPr id="23554" name="Rectangle 2"/>
          <p:cNvSpPr>
            <a:spLocks noGrp="1" noChangeArrowheads="1"/>
          </p:cNvSpPr>
          <p:nvPr>
            <p:ph type="title"/>
          </p:nvPr>
        </p:nvSpPr>
        <p:spPr/>
        <p:txBody>
          <a:bodyPr/>
          <a:lstStyle/>
          <a:p>
            <a:r>
              <a:rPr lang="de-DE"/>
              <a:t>FSG – FSG-Plugins || Syntax</a:t>
            </a:r>
          </a:p>
        </p:txBody>
      </p:sp>
      <p:sp>
        <p:nvSpPr>
          <p:cNvPr id="23555" name="Rectangle 3"/>
          <p:cNvSpPr>
            <a:spLocks noGrp="1" noChangeArrowheads="1"/>
          </p:cNvSpPr>
          <p:nvPr>
            <p:ph sz="quarter" idx="1"/>
          </p:nvPr>
        </p:nvSpPr>
        <p:spPr>
          <a:xfrm>
            <a:off x="251520" y="1600200"/>
            <a:ext cx="8892480" cy="4530725"/>
          </a:xfrm>
        </p:spPr>
        <p:txBody>
          <a:bodyPr>
            <a:normAutofit/>
          </a:bodyPr>
          <a:lstStyle/>
          <a:p>
            <a:r>
              <a:rPr lang="de-DE" dirty="0"/>
              <a:t>Die Syntax ist denkbar einfach:</a:t>
            </a:r>
            <a:br>
              <a:rPr lang="de-DE" dirty="0"/>
            </a:br>
            <a:r>
              <a:rPr lang="de-DE" sz="2800" b="1" dirty="0">
                <a:solidFill>
                  <a:srgbClr val="FF0000"/>
                </a:solidFill>
                <a:latin typeface="Courier" pitchFamily="49" charset="0"/>
              </a:rPr>
              <a:t>&lt;</a:t>
            </a:r>
            <a:r>
              <a:rPr lang="de-DE" sz="2800" b="1" dirty="0" err="1">
                <a:solidFill>
                  <a:srgbClr val="FF0000"/>
                </a:solidFill>
                <a:latin typeface="Courier" pitchFamily="49" charset="0"/>
              </a:rPr>
              <a:t>plugin</a:t>
            </a:r>
            <a:r>
              <a:rPr lang="de-DE" sz="2800" b="1" dirty="0">
                <a:solidFill>
                  <a:srgbClr val="FF0000"/>
                </a:solidFill>
                <a:latin typeface="Courier" pitchFamily="49" charset="0"/>
              </a:rPr>
              <a:t>&gt;</a:t>
            </a:r>
            <a:r>
              <a:rPr lang="de-DE" sz="2800" b="1" dirty="0" err="1">
                <a:solidFill>
                  <a:srgbClr val="FFC000"/>
                </a:solidFill>
                <a:latin typeface="Courier" pitchFamily="49" charset="0"/>
              </a:rPr>
              <a:t>NameDesPlugins</a:t>
            </a:r>
            <a:r>
              <a:rPr lang="de-DE" sz="2800" b="1" dirty="0">
                <a:solidFill>
                  <a:srgbClr val="FF0000"/>
                </a:solidFill>
                <a:latin typeface="Courier" pitchFamily="49" charset="0"/>
              </a:rPr>
              <a:t>&lt;/</a:t>
            </a:r>
            <a:r>
              <a:rPr lang="de-DE" sz="2800" b="1" dirty="0" err="1">
                <a:solidFill>
                  <a:srgbClr val="FF0000"/>
                </a:solidFill>
                <a:latin typeface="Courier" pitchFamily="49" charset="0"/>
              </a:rPr>
              <a:t>plugin</a:t>
            </a:r>
            <a:r>
              <a:rPr lang="de-DE" sz="2800" b="1" dirty="0">
                <a:solidFill>
                  <a:srgbClr val="FF0000"/>
                </a:solidFill>
                <a:latin typeface="Courier" pitchFamily="49" charset="0"/>
              </a:rPr>
              <a:t>&gt;</a:t>
            </a:r>
          </a:p>
          <a:p>
            <a:r>
              <a:rPr lang="de-DE" dirty="0" smtClean="0"/>
              <a:t>Eigene </a:t>
            </a:r>
            <a:r>
              <a:rPr lang="de-DE" dirty="0"/>
              <a:t>Zwischenüberschriften werden so gesetzt:</a:t>
            </a:r>
            <a:br>
              <a:rPr lang="de-DE" dirty="0"/>
            </a:br>
            <a:r>
              <a:rPr lang="de-DE" sz="2800" b="1" dirty="0">
                <a:solidFill>
                  <a:srgbClr val="FF0000"/>
                </a:solidFill>
                <a:latin typeface="Courier" pitchFamily="49" charset="0"/>
              </a:rPr>
              <a:t>&lt;</a:t>
            </a:r>
            <a:r>
              <a:rPr lang="de-DE" sz="2800" b="1" dirty="0" err="1">
                <a:solidFill>
                  <a:srgbClr val="FF0000"/>
                </a:solidFill>
                <a:latin typeface="Courier" pitchFamily="49" charset="0"/>
              </a:rPr>
              <a:t>subhead</a:t>
            </a:r>
            <a:r>
              <a:rPr lang="de-DE" sz="2800" b="1" dirty="0">
                <a:solidFill>
                  <a:srgbClr val="FF0000"/>
                </a:solidFill>
                <a:latin typeface="Courier" pitchFamily="49" charset="0"/>
              </a:rPr>
              <a:t>&gt;</a:t>
            </a:r>
            <a:r>
              <a:rPr lang="de-DE" sz="2800" b="1" dirty="0" err="1">
                <a:solidFill>
                  <a:srgbClr val="FFC000"/>
                </a:solidFill>
                <a:latin typeface="Courier" pitchFamily="49" charset="0"/>
              </a:rPr>
              <a:t>Our</a:t>
            </a:r>
            <a:r>
              <a:rPr lang="de-DE" sz="2800" b="1" dirty="0">
                <a:solidFill>
                  <a:srgbClr val="FFC000"/>
                </a:solidFill>
                <a:latin typeface="Courier" pitchFamily="49" charset="0"/>
              </a:rPr>
              <a:t> </a:t>
            </a:r>
            <a:r>
              <a:rPr lang="de-DE" sz="2800" b="1" dirty="0" err="1">
                <a:solidFill>
                  <a:srgbClr val="FFC000"/>
                </a:solidFill>
                <a:latin typeface="Courier" pitchFamily="49" charset="0"/>
              </a:rPr>
              <a:t>most</a:t>
            </a:r>
            <a:r>
              <a:rPr lang="de-DE" sz="2800" b="1" dirty="0">
                <a:solidFill>
                  <a:srgbClr val="FFC000"/>
                </a:solidFill>
                <a:latin typeface="Courier" pitchFamily="49" charset="0"/>
              </a:rPr>
              <a:t> NSEW </a:t>
            </a:r>
            <a:r>
              <a:rPr lang="de-DE" sz="2800" b="1" dirty="0" err="1">
                <a:solidFill>
                  <a:srgbClr val="FFC000"/>
                </a:solidFill>
                <a:latin typeface="Courier" pitchFamily="49" charset="0"/>
              </a:rPr>
              <a:t>finds</a:t>
            </a:r>
            <a:r>
              <a:rPr lang="de-DE" sz="2800" b="1" dirty="0">
                <a:solidFill>
                  <a:srgbClr val="FF0000"/>
                </a:solidFill>
                <a:latin typeface="Courier" pitchFamily="49" charset="0"/>
              </a:rPr>
              <a:t>&lt;/</a:t>
            </a:r>
            <a:r>
              <a:rPr lang="de-DE" sz="2800" b="1" dirty="0" err="1">
                <a:solidFill>
                  <a:srgbClr val="FF0000"/>
                </a:solidFill>
                <a:latin typeface="Courier" pitchFamily="49" charset="0"/>
              </a:rPr>
              <a:t>subhead</a:t>
            </a:r>
            <a:r>
              <a:rPr lang="de-DE" sz="2800" b="1" dirty="0">
                <a:solidFill>
                  <a:srgbClr val="FF0000"/>
                </a:solidFill>
                <a:latin typeface="Courier" pitchFamily="49" charset="0"/>
              </a:rPr>
              <a:t>&gt;</a:t>
            </a:r>
            <a:r>
              <a:rPr lang="de-DE" sz="2800" b="1" dirty="0">
                <a:solidFill>
                  <a:srgbClr val="FFC000"/>
                </a:solidFill>
                <a:latin typeface="Courier" pitchFamily="49" charset="0"/>
              </a:rPr>
              <a:t> </a:t>
            </a:r>
            <a:endParaRPr lang="de-DE" sz="2000" b="1" dirty="0">
              <a:solidFill>
                <a:srgbClr val="FFC000"/>
              </a:solidFill>
              <a:latin typeface="Courier" pitchFamily="49" charset="0"/>
            </a:endParaRPr>
          </a:p>
          <a:p>
            <a:r>
              <a:rPr lang="de-DE" dirty="0"/>
              <a:t>Einige Makros unterstützen Argumente:</a:t>
            </a:r>
            <a:br>
              <a:rPr lang="de-DE" dirty="0"/>
            </a:br>
            <a:r>
              <a:rPr lang="de-DE" sz="2800" b="1" dirty="0">
                <a:solidFill>
                  <a:srgbClr val="FFC000"/>
                </a:solidFill>
                <a:latin typeface="Courier" pitchFamily="49" charset="0"/>
              </a:rPr>
              <a:t>&lt;</a:t>
            </a:r>
            <a:r>
              <a:rPr lang="de-DE" sz="2800" b="1" dirty="0" err="1" smtClean="0">
                <a:solidFill>
                  <a:srgbClr val="FFC000"/>
                </a:solidFill>
                <a:latin typeface="Courier" pitchFamily="49" charset="0"/>
              </a:rPr>
              <a:t>plugin</a:t>
            </a:r>
            <a:r>
              <a:rPr lang="de-DE" sz="2800" b="1" dirty="0" smtClean="0">
                <a:solidFill>
                  <a:srgbClr val="FFC000"/>
                </a:solidFill>
                <a:latin typeface="Courier" pitchFamily="49" charset="0"/>
              </a:rPr>
              <a:t>&gt;</a:t>
            </a:r>
            <a:r>
              <a:rPr lang="de-DE" sz="2800" b="1" dirty="0" err="1" smtClean="0">
                <a:solidFill>
                  <a:srgbClr val="FFC000"/>
                </a:solidFill>
                <a:latin typeface="Courier" pitchFamily="49" charset="0"/>
              </a:rPr>
              <a:t>FSGPlugin_MostNSEWCache</a:t>
            </a:r>
            <a:r>
              <a:rPr lang="de-DE" sz="2800" b="1" dirty="0" err="1" smtClean="0">
                <a:solidFill>
                  <a:srgbClr val="FF0000"/>
                </a:solidFill>
                <a:latin typeface="Courier" pitchFamily="49" charset="0"/>
              </a:rPr>
              <a:t>?Country</a:t>
            </a:r>
            <a:r>
              <a:rPr lang="de-DE" sz="2800" b="1" dirty="0" smtClean="0">
                <a:solidFill>
                  <a:srgbClr val="FF0000"/>
                </a:solidFill>
                <a:latin typeface="Courier" pitchFamily="49" charset="0"/>
              </a:rPr>
              <a:t>=</a:t>
            </a:r>
            <a:r>
              <a:rPr lang="de-DE" sz="2800" b="1" dirty="0" err="1" smtClean="0">
                <a:solidFill>
                  <a:srgbClr val="FF0000"/>
                </a:solidFill>
                <a:latin typeface="Courier" pitchFamily="49" charset="0"/>
              </a:rPr>
              <a:t>Europe&amp;MapType</a:t>
            </a:r>
            <a:r>
              <a:rPr lang="de-DE" sz="2800" b="1" dirty="0" smtClean="0">
                <a:solidFill>
                  <a:srgbClr val="FF0000"/>
                </a:solidFill>
                <a:latin typeface="Courier" pitchFamily="49" charset="0"/>
              </a:rPr>
              <a:t>=</a:t>
            </a:r>
            <a:r>
              <a:rPr lang="de-DE" sz="2800" b="1" dirty="0" err="1" smtClean="0">
                <a:solidFill>
                  <a:srgbClr val="FF0000"/>
                </a:solidFill>
                <a:latin typeface="Courier" pitchFamily="49" charset="0"/>
              </a:rPr>
              <a:t>Hybrid&amp;showmap</a:t>
            </a:r>
            <a:r>
              <a:rPr lang="de-DE" sz="2800" b="1" dirty="0" smtClean="0">
                <a:solidFill>
                  <a:srgbClr val="FF0000"/>
                </a:solidFill>
                <a:latin typeface="Courier" pitchFamily="49" charset="0"/>
              </a:rPr>
              <a:t>=</a:t>
            </a:r>
            <a:r>
              <a:rPr lang="de-DE" sz="2800" b="1" dirty="0" err="1" smtClean="0">
                <a:solidFill>
                  <a:srgbClr val="FF0000"/>
                </a:solidFill>
                <a:latin typeface="Courier" pitchFamily="49" charset="0"/>
              </a:rPr>
              <a:t>true</a:t>
            </a:r>
            <a:r>
              <a:rPr lang="de-DE" sz="2800" b="1" dirty="0" smtClean="0">
                <a:solidFill>
                  <a:srgbClr val="FF0000"/>
                </a:solidFill>
                <a:latin typeface="Courier" pitchFamily="49" charset="0"/>
              </a:rPr>
              <a:t/>
            </a:r>
            <a:br>
              <a:rPr lang="de-DE" sz="2800" b="1" dirty="0" smtClean="0">
                <a:solidFill>
                  <a:srgbClr val="FF0000"/>
                </a:solidFill>
                <a:latin typeface="Courier" pitchFamily="49" charset="0"/>
              </a:rPr>
            </a:br>
            <a:r>
              <a:rPr lang="de-DE" sz="2800" b="1" dirty="0" smtClean="0">
                <a:solidFill>
                  <a:srgbClr val="FFC000"/>
                </a:solidFill>
                <a:latin typeface="Courier" pitchFamily="49" charset="0"/>
              </a:rPr>
              <a:t>&lt;/</a:t>
            </a:r>
            <a:r>
              <a:rPr lang="de-DE" sz="2800" b="1" dirty="0" err="1">
                <a:solidFill>
                  <a:srgbClr val="FFC000"/>
                </a:solidFill>
                <a:latin typeface="Courier" pitchFamily="49" charset="0"/>
              </a:rPr>
              <a:t>plugin</a:t>
            </a:r>
            <a:r>
              <a:rPr lang="de-DE" sz="2800" b="1" dirty="0">
                <a:solidFill>
                  <a:srgbClr val="FFC000"/>
                </a:solidFill>
                <a:latin typeface="Courier" pitchFamily="49" charset="0"/>
              </a:rPr>
              <a:t>&gt;</a:t>
            </a:r>
          </a:p>
        </p:txBody>
      </p:sp>
      <p:sp>
        <p:nvSpPr>
          <p:cNvPr id="2" name="Foliennummernplatzhalter 1"/>
          <p:cNvSpPr>
            <a:spLocks noGrp="1"/>
          </p:cNvSpPr>
          <p:nvPr>
            <p:ph type="sldNum" sz="quarter" idx="12"/>
          </p:nvPr>
        </p:nvSpPr>
        <p:spPr/>
        <p:txBody>
          <a:bodyPr/>
          <a:lstStyle/>
          <a:p>
            <a:fld id="{A2A41EC0-69FA-4860-B755-6E811E0BB15E}" type="slidenum">
              <a:rPr lang="de-DE" smtClean="0"/>
              <a:pPr/>
              <a:t>37</a:t>
            </a:fld>
            <a:endParaRPr lang="de-DE"/>
          </a:p>
        </p:txBody>
      </p:sp>
    </p:spTree>
    <p:extLst>
      <p:ext uri="{BB962C8B-B14F-4D97-AF65-F5344CB8AC3E}">
        <p14:creationId xmlns:p14="http://schemas.microsoft.com/office/powerpoint/2010/main" val="10233244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de-DE" dirty="0"/>
              <a:t>BadgeGen</a:t>
            </a:r>
          </a:p>
        </p:txBody>
      </p:sp>
      <p:pic>
        <p:nvPicPr>
          <p:cNvPr id="3" name="Inhaltsplatzhalt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055" y="1628801"/>
            <a:ext cx="3875873" cy="3600399"/>
          </a:xfrm>
          <a:prstGeom prst="rect">
            <a:avLst/>
          </a:prstGeom>
          <a:noFill/>
          <a:ln/>
          <a:effectLst>
            <a:outerShdw dist="35921" dir="2700000" algn="ctr" rotWithShape="0">
              <a:srgbClr val="808080"/>
            </a:outerShdw>
            <a:reflection blurRad="6350" stA="50000" endA="300" endPos="55500" dist="50800" dir="5400000" sy="-100000" algn="bl" rotWithShape="0"/>
          </a:effectLst>
          <a:scene3d>
            <a:camera prst="perspectiveContrastingRightFacing"/>
            <a:lightRig rig="threePt" dir="t"/>
          </a:scene3d>
        </p:spPr>
      </p:pic>
      <p:sp>
        <p:nvSpPr>
          <p:cNvPr id="2" name="Inhaltsplatzhalter 1"/>
          <p:cNvSpPr>
            <a:spLocks noGrp="1"/>
          </p:cNvSpPr>
          <p:nvPr>
            <p:ph sz="half" idx="2"/>
          </p:nvPr>
        </p:nvSpPr>
        <p:spPr>
          <a:xfrm>
            <a:off x="3563888" y="1600200"/>
            <a:ext cx="5122912" cy="4525963"/>
          </a:xfrm>
        </p:spPr>
        <p:txBody>
          <a:bodyPr>
            <a:normAutofit fontScale="92500" lnSpcReduction="20000"/>
          </a:bodyPr>
          <a:lstStyle/>
          <a:p>
            <a:pPr>
              <a:lnSpc>
                <a:spcPct val="90000"/>
              </a:lnSpc>
            </a:pPr>
            <a:r>
              <a:rPr lang="de-DE" dirty="0"/>
              <a:t>BadgeGen ist ein Makro für GSAK, das Datenbanken analysiert und auf der Grundlage verschiedener Kriterien Badges (Plaketten) erstellt.</a:t>
            </a:r>
          </a:p>
          <a:p>
            <a:pPr>
              <a:lnSpc>
                <a:spcPct val="90000"/>
              </a:lnSpc>
            </a:pPr>
            <a:r>
              <a:rPr lang="de-DE" dirty="0" smtClean="0"/>
              <a:t>BadgeGen </a:t>
            </a:r>
            <a:r>
              <a:rPr lang="de-DE" dirty="0"/>
              <a:t>kann selbst FSG aufrufen, so dass die Badges automatisch in FSG eingebunden werden können.</a:t>
            </a:r>
          </a:p>
          <a:p>
            <a:pPr>
              <a:lnSpc>
                <a:spcPct val="90000"/>
              </a:lnSpc>
            </a:pPr>
            <a:r>
              <a:rPr lang="de-DE" dirty="0"/>
              <a:t>Die BadgeGen-Homepage ist </a:t>
            </a:r>
            <a:r>
              <a:rPr lang="de-DE" dirty="0">
                <a:hlinkClick r:id="rId3"/>
              </a:rPr>
              <a:t>http://badgegen.com</a:t>
            </a:r>
            <a:r>
              <a:rPr lang="de-DE" dirty="0"/>
              <a:t> </a:t>
            </a:r>
          </a:p>
          <a:p>
            <a:pPr>
              <a:lnSpc>
                <a:spcPct val="90000"/>
              </a:lnSpc>
            </a:pPr>
            <a:r>
              <a:rPr lang="de-DE" dirty="0"/>
              <a:t>Die Einbindung von BadgeGen in GenUploadStats und die Verknüpfung mit FSG ist </a:t>
            </a:r>
            <a:r>
              <a:rPr lang="de-DE" dirty="0">
                <a:hlinkClick r:id="rId4"/>
              </a:rPr>
              <a:t>auf badgegen.com</a:t>
            </a:r>
            <a:r>
              <a:rPr lang="de-DE" dirty="0"/>
              <a:t> (eng.) erklärt.</a:t>
            </a:r>
          </a:p>
          <a:p>
            <a:endParaRPr lang="de-DE" dirty="0"/>
          </a:p>
        </p:txBody>
      </p:sp>
      <p:sp>
        <p:nvSpPr>
          <p:cNvPr id="5" name="Rechteck 4"/>
          <p:cNvSpPr/>
          <p:nvPr/>
        </p:nvSpPr>
        <p:spPr>
          <a:xfrm>
            <a:off x="3707904" y="6150437"/>
            <a:ext cx="5256584" cy="58477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lnSpc>
                <a:spcPct val="80000"/>
              </a:lnSpc>
              <a:defRPr/>
            </a:pPr>
            <a:r>
              <a:rPr lang="de-DE" sz="2000" b="1" dirty="0">
                <a:solidFill>
                  <a:schemeClr val="bg1"/>
                </a:solidFill>
              </a:rPr>
              <a:t>BadgeGen setzt eine Premium-Mitgliedschaft auf geocaching.com voraus!</a:t>
            </a:r>
          </a:p>
        </p:txBody>
      </p:sp>
      <p:sp>
        <p:nvSpPr>
          <p:cNvPr id="4" name="Foliennummernplatzhalter 3"/>
          <p:cNvSpPr>
            <a:spLocks noGrp="1"/>
          </p:cNvSpPr>
          <p:nvPr>
            <p:ph type="sldNum" sz="quarter" idx="12"/>
          </p:nvPr>
        </p:nvSpPr>
        <p:spPr/>
        <p:txBody>
          <a:bodyPr/>
          <a:lstStyle/>
          <a:p>
            <a:fld id="{A2A41EC0-69FA-4860-B755-6E811E0BB15E}" type="slidenum">
              <a:rPr lang="de-DE" smtClean="0"/>
              <a:pPr/>
              <a:t>38</a:t>
            </a:fld>
            <a:endParaRPr lang="de-DE"/>
          </a:p>
        </p:txBody>
      </p:sp>
    </p:spTree>
    <p:extLst>
      <p:ext uri="{BB962C8B-B14F-4D97-AF65-F5344CB8AC3E}">
        <p14:creationId xmlns:p14="http://schemas.microsoft.com/office/powerpoint/2010/main" val="31041105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de-DE"/>
              <a:t> mdCachingPoints</a:t>
            </a:r>
          </a:p>
        </p:txBody>
      </p:sp>
      <p:sp>
        <p:nvSpPr>
          <p:cNvPr id="30723" name="Rectangle 3"/>
          <p:cNvSpPr>
            <a:spLocks noGrp="1" noChangeArrowheads="1"/>
          </p:cNvSpPr>
          <p:nvPr>
            <p:ph type="body" sz="half" idx="2"/>
          </p:nvPr>
        </p:nvSpPr>
        <p:spPr>
          <a:xfrm>
            <a:off x="3131840" y="1268760"/>
            <a:ext cx="6012160" cy="5040560"/>
          </a:xfrm>
        </p:spPr>
        <p:txBody>
          <a:bodyPr>
            <a:noAutofit/>
          </a:bodyPr>
          <a:lstStyle/>
          <a:p>
            <a:r>
              <a:rPr lang="de-DE" sz="2400" dirty="0" err="1"/>
              <a:t>mdCachingPoints</a:t>
            </a:r>
            <a:r>
              <a:rPr lang="de-DE" sz="2400" dirty="0"/>
              <a:t> stammen aus dem </a:t>
            </a:r>
            <a:r>
              <a:rPr lang="de-DE" sz="2400" dirty="0" err="1"/>
              <a:t>MacDefender</a:t>
            </a:r>
            <a:r>
              <a:rPr lang="de-DE" sz="2400" dirty="0"/>
              <a:t>-Projekt </a:t>
            </a:r>
            <a:r>
              <a:rPr lang="de-DE" sz="2400" dirty="0" err="1" smtClean="0">
                <a:hlinkClick r:id="rId2"/>
              </a:rPr>
              <a:t>GCStatistic</a:t>
            </a:r>
            <a:r>
              <a:rPr lang="de-DE" sz="2400" dirty="0" smtClean="0"/>
              <a:t>.</a:t>
            </a:r>
            <a:endParaRPr lang="de-DE" sz="2400" dirty="0"/>
          </a:p>
          <a:p>
            <a:r>
              <a:rPr lang="de-DE" sz="2400" dirty="0" smtClean="0"/>
              <a:t>Ziel </a:t>
            </a:r>
            <a:r>
              <a:rPr lang="de-DE" sz="2400" dirty="0"/>
              <a:t>ist es, das Suchen aufwendiger Caches zu belohnen: </a:t>
            </a:r>
            <a:r>
              <a:rPr lang="de-DE" sz="2400" dirty="0" smtClean="0">
                <a:hlinkClick r:id="rId3"/>
              </a:rPr>
              <a:t>Erklärung </a:t>
            </a:r>
            <a:r>
              <a:rPr lang="de-DE" sz="2400" dirty="0" err="1" smtClean="0">
                <a:hlinkClick r:id="rId3"/>
              </a:rPr>
              <a:t>mdCachingPoints</a:t>
            </a:r>
            <a:r>
              <a:rPr lang="de-DE" sz="2400" dirty="0" smtClean="0"/>
              <a:t> </a:t>
            </a:r>
            <a:endParaRPr lang="de-DE" sz="2400" dirty="0"/>
          </a:p>
          <a:p>
            <a:r>
              <a:rPr lang="de-DE" sz="2400" dirty="0" err="1" smtClean="0">
                <a:hlinkClick r:id="rId4"/>
              </a:rPr>
              <a:t>FSGPlugin_mdCachingPoints.gsk</a:t>
            </a:r>
            <a:r>
              <a:rPr lang="de-DE" sz="2400" dirty="0" smtClean="0"/>
              <a:t> ermöglicht das Einbinden von </a:t>
            </a:r>
            <a:r>
              <a:rPr lang="de-DE" sz="2400" dirty="0" err="1" smtClean="0"/>
              <a:t>mdCachingPoints</a:t>
            </a:r>
            <a:r>
              <a:rPr lang="de-DE" sz="2400" dirty="0" smtClean="0"/>
              <a:t> </a:t>
            </a:r>
            <a:r>
              <a:rPr lang="de-DE" sz="2400" dirty="0"/>
              <a:t>in die </a:t>
            </a:r>
            <a:r>
              <a:rPr lang="de-DE" sz="2400" dirty="0" smtClean="0"/>
              <a:t>FSG-Statistik.</a:t>
            </a:r>
            <a:endParaRPr lang="de-DE" sz="2400" dirty="0"/>
          </a:p>
          <a:p>
            <a:r>
              <a:rPr lang="de-DE" sz="2400" dirty="0" err="1" smtClean="0">
                <a:hlinkClick r:id="rId5"/>
              </a:rPr>
              <a:t>FSGPlugin_myGEOtoolsAwards.fsg</a:t>
            </a:r>
            <a:r>
              <a:rPr lang="de-DE" sz="2400" dirty="0" smtClean="0"/>
              <a:t> erlaubt das Einbinden der entsprechenden Badges.</a:t>
            </a:r>
            <a:endParaRPr lang="de-DE" sz="2400" dirty="0"/>
          </a:p>
          <a:p>
            <a:r>
              <a:rPr lang="de-DE" sz="2400" dirty="0"/>
              <a:t>Die Einbindung </a:t>
            </a:r>
            <a:r>
              <a:rPr lang="de-DE" sz="2400" dirty="0" smtClean="0"/>
              <a:t>der Makros erfolgt </a:t>
            </a:r>
            <a:r>
              <a:rPr lang="de-DE" sz="2400" dirty="0"/>
              <a:t>in einem Notes-Feld, vgl. </a:t>
            </a:r>
            <a:r>
              <a:rPr lang="de-DE" sz="2400" dirty="0">
                <a:hlinkClick r:id="rId6" action="ppaction://hlinksldjump"/>
              </a:rPr>
              <a:t>FSG – Das Notes-Feld || Syntax</a:t>
            </a:r>
            <a:r>
              <a:rPr lang="de-DE" sz="2400" dirty="0"/>
              <a:t> unter 1. und 2.</a:t>
            </a:r>
          </a:p>
        </p:txBody>
      </p:sp>
      <p:pic>
        <p:nvPicPr>
          <p:cNvPr id="3" name="Inhaltsplatzhalter 2"/>
          <p:cNvPicPr>
            <a:picLocks noGrp="1" noChangeAspect="1"/>
          </p:cNvPicPr>
          <p:nvPr>
            <p:ph sz="half" idx="1"/>
          </p:nvPr>
        </p:nvPicPr>
        <p:blipFill>
          <a:blip r:embed="rId7" cstate="screen">
            <a:extLst>
              <a:ext uri="{28A0092B-C50C-407E-A947-70E740481C1C}">
                <a14:useLocalDpi xmlns:a14="http://schemas.microsoft.com/office/drawing/2010/main" val="0"/>
              </a:ext>
            </a:extLst>
          </a:blip>
          <a:stretch>
            <a:fillRect/>
          </a:stretch>
        </p:blipFill>
        <p:spPr>
          <a:xfrm>
            <a:off x="0" y="1484784"/>
            <a:ext cx="3350157" cy="4123271"/>
          </a:xfrm>
          <a:prstGeom prst="rect">
            <a:avLst/>
          </a:prstGeom>
          <a:noFill/>
          <a:ln/>
          <a:effectLst>
            <a:outerShdw dist="35921" dir="2700000" algn="ctr" rotWithShape="0">
              <a:srgbClr val="808080"/>
            </a:outerShdw>
            <a:reflection blurRad="6350" stA="50000" endA="300" endPos="55500" dist="50800" dir="5400000" sy="-100000" algn="bl" rotWithShape="0"/>
          </a:effectLst>
          <a:scene3d>
            <a:camera prst="perspectiveContrastingRightFacing"/>
            <a:lightRig rig="threePt" dir="t"/>
          </a:scene3d>
        </p:spPr>
      </p:pic>
      <p:sp>
        <p:nvSpPr>
          <p:cNvPr id="2" name="Foliennummernplatzhalter 1"/>
          <p:cNvSpPr>
            <a:spLocks noGrp="1"/>
          </p:cNvSpPr>
          <p:nvPr>
            <p:ph type="sldNum" sz="quarter" idx="12"/>
          </p:nvPr>
        </p:nvSpPr>
        <p:spPr/>
        <p:txBody>
          <a:bodyPr/>
          <a:lstStyle/>
          <a:p>
            <a:fld id="{52331589-1D56-44A2-BAFA-1E14EBF12940}" type="slidenum">
              <a:rPr lang="de-DE" smtClean="0"/>
              <a:pPr/>
              <a:t>39</a:t>
            </a:fld>
            <a:endParaRPr lang="de-DE"/>
          </a:p>
        </p:txBody>
      </p:sp>
    </p:spTree>
    <p:extLst>
      <p:ext uri="{BB962C8B-B14F-4D97-AF65-F5344CB8AC3E}">
        <p14:creationId xmlns:p14="http://schemas.microsoft.com/office/powerpoint/2010/main" val="3626588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
          <p:cNvSpPr>
            <a:spLocks/>
          </p:cNvSpPr>
          <p:nvPr/>
        </p:nvSpPr>
        <p:spPr>
          <a:xfrm>
            <a:off x="770325" y="1444007"/>
            <a:ext cx="7848872" cy="936104"/>
          </a:xfrm>
          <a:prstGeom prst="rect">
            <a:avLst/>
          </a:prstGeom>
        </p:spPr>
        <p:style>
          <a:lnRef idx="0">
            <a:schemeClr val="accent2"/>
          </a:lnRef>
          <a:fillRef idx="3">
            <a:schemeClr val="accent2"/>
          </a:fillRef>
          <a:effectRef idx="3">
            <a:schemeClr val="accent2"/>
          </a:effectRef>
          <a:fontRef idx="minor">
            <a:schemeClr val="lt1"/>
          </a:fontRef>
        </p:style>
        <p:txBody>
          <a:bodyPr wrap="square">
            <a:noAutofit/>
          </a:bodyPr>
          <a:lstStyle/>
          <a:p>
            <a:pPr algn="ctr">
              <a:lnSpc>
                <a:spcPct val="80000"/>
              </a:lnSpc>
              <a:defRPr/>
            </a:pPr>
            <a:r>
              <a:rPr lang="de-DE" sz="2400" b="1" dirty="0" smtClean="0">
                <a:solidFill>
                  <a:schemeClr val="bg1"/>
                </a:solidFill>
              </a:rPr>
              <a:t> </a:t>
            </a:r>
            <a:endParaRPr lang="de-DE" sz="2400" b="1" dirty="0">
              <a:solidFill>
                <a:schemeClr val="bg1"/>
              </a:solidFill>
            </a:endParaRPr>
          </a:p>
        </p:txBody>
      </p:sp>
      <p:sp>
        <p:nvSpPr>
          <p:cNvPr id="16386" name="Rectangle 2"/>
          <p:cNvSpPr>
            <a:spLocks noGrp="1" noRot="1" noChangeArrowheads="1"/>
          </p:cNvSpPr>
          <p:nvPr>
            <p:ph type="title"/>
          </p:nvPr>
        </p:nvSpPr>
        <p:spPr/>
        <p:txBody>
          <a:bodyPr/>
          <a:lstStyle/>
          <a:p>
            <a:pPr>
              <a:defRPr/>
            </a:pPr>
            <a:r>
              <a:rPr lang="de-DE" dirty="0">
                <a:solidFill>
                  <a:schemeClr val="bg1">
                    <a:lumMod val="75000"/>
                  </a:schemeClr>
                </a:solidFill>
              </a:rPr>
              <a:t>GSAK für Fortgeschrittene</a:t>
            </a:r>
            <a:endParaRPr lang="de-DE" sz="4000" dirty="0" smtClean="0">
              <a:solidFill>
                <a:schemeClr val="bg1">
                  <a:lumMod val="75000"/>
                </a:schemeClr>
              </a:solidFill>
            </a:endParaRPr>
          </a:p>
        </p:txBody>
      </p:sp>
      <p:sp>
        <p:nvSpPr>
          <p:cNvPr id="2" name="Textplatzhalter 1"/>
          <p:cNvSpPr>
            <a:spLocks noGrp="1"/>
          </p:cNvSpPr>
          <p:nvPr>
            <p:ph type="body" idx="1"/>
          </p:nvPr>
        </p:nvSpPr>
        <p:spPr>
          <a:xfrm>
            <a:off x="722312" y="1412777"/>
            <a:ext cx="8242175" cy="2994124"/>
          </a:xfrm>
        </p:spPr>
        <p:txBody>
          <a:bodyPr>
            <a:noAutofit/>
          </a:bodyPr>
          <a:lstStyle/>
          <a:p>
            <a:pPr marL="457200" indent="-457200">
              <a:buFont typeface="+mj-lt"/>
              <a:buAutoNum type="arabicPeriod"/>
            </a:pPr>
            <a:r>
              <a:rPr lang="de-DE" sz="2800" b="1" dirty="0">
                <a:solidFill>
                  <a:schemeClr val="tx1">
                    <a:lumMod val="85000"/>
                    <a:lumOff val="15000"/>
                  </a:schemeClr>
                </a:solidFill>
              </a:rPr>
              <a:t>Ordnung muss sein! </a:t>
            </a:r>
            <a:br>
              <a:rPr lang="de-DE" sz="2800" b="1" dirty="0">
                <a:solidFill>
                  <a:schemeClr val="tx1">
                    <a:lumMod val="85000"/>
                    <a:lumOff val="15000"/>
                  </a:schemeClr>
                </a:solidFill>
              </a:rPr>
            </a:br>
            <a:r>
              <a:rPr lang="de-DE" sz="2800" b="1" dirty="0">
                <a:solidFill>
                  <a:schemeClr val="tx1">
                    <a:lumMod val="85000"/>
                    <a:lumOff val="15000"/>
                  </a:schemeClr>
                </a:solidFill>
              </a:rPr>
              <a:t>Optimierung und Verwaltung von Datenbanken</a:t>
            </a:r>
          </a:p>
          <a:p>
            <a:pPr marL="457200" indent="-457200">
              <a:buFont typeface="+mj-lt"/>
              <a:buAutoNum type="arabicPeriod"/>
            </a:pPr>
            <a:r>
              <a:rPr lang="de-DE" sz="2400" dirty="0">
                <a:solidFill>
                  <a:schemeClr val="bg1"/>
                </a:solidFill>
              </a:rPr>
              <a:t>Wo kein Schnee liegt, kann auch gelaufen </a:t>
            </a:r>
            <a:r>
              <a:rPr lang="de-DE" sz="2400" dirty="0" smtClean="0">
                <a:solidFill>
                  <a:schemeClr val="bg1"/>
                </a:solidFill>
              </a:rPr>
              <a:t>werden!</a:t>
            </a:r>
            <a:br>
              <a:rPr lang="de-DE" sz="2400" dirty="0" smtClean="0">
                <a:solidFill>
                  <a:schemeClr val="bg1"/>
                </a:solidFill>
              </a:rPr>
            </a:br>
            <a:r>
              <a:rPr lang="de-DE" sz="2400" dirty="0" smtClean="0">
                <a:solidFill>
                  <a:schemeClr val="bg1"/>
                </a:solidFill>
              </a:rPr>
              <a:t>Planung </a:t>
            </a:r>
            <a:r>
              <a:rPr lang="de-DE" sz="2400" dirty="0">
                <a:solidFill>
                  <a:schemeClr val="bg1"/>
                </a:solidFill>
              </a:rPr>
              <a:t>von Touren </a:t>
            </a:r>
            <a:r>
              <a:rPr lang="de-DE" sz="2400" dirty="0" smtClean="0">
                <a:solidFill>
                  <a:schemeClr val="bg1"/>
                </a:solidFill>
              </a:rPr>
              <a:t>mithilfe </a:t>
            </a:r>
            <a:r>
              <a:rPr lang="de-DE" sz="2400" dirty="0">
                <a:solidFill>
                  <a:schemeClr val="bg1"/>
                </a:solidFill>
              </a:rPr>
              <a:t>externer Tools und GSAK-Makros</a:t>
            </a:r>
          </a:p>
          <a:p>
            <a:pPr marL="457200" indent="-457200">
              <a:buFont typeface="+mj-lt"/>
              <a:buAutoNum type="arabicPeriod"/>
            </a:pPr>
            <a:r>
              <a:rPr lang="de-DE" sz="2400" dirty="0">
                <a:solidFill>
                  <a:schemeClr val="bg1"/>
                </a:solidFill>
              </a:rPr>
              <a:t>Loggen für Fortgeschrittene</a:t>
            </a:r>
          </a:p>
          <a:p>
            <a:pPr marL="457200" indent="-457200">
              <a:buFont typeface="+mj-lt"/>
              <a:buAutoNum type="arabicPeriod"/>
            </a:pPr>
            <a:r>
              <a:rPr lang="de-DE" sz="2400" dirty="0">
                <a:solidFill>
                  <a:schemeClr val="bg1"/>
                </a:solidFill>
              </a:rPr>
              <a:t>Auftrag </a:t>
            </a:r>
            <a:r>
              <a:rPr lang="de-DE" sz="2400" dirty="0" smtClean="0">
                <a:solidFill>
                  <a:schemeClr val="bg1"/>
                </a:solidFill>
              </a:rPr>
              <a:t>erkannt?</a:t>
            </a:r>
            <a:br>
              <a:rPr lang="de-DE" sz="2400" dirty="0" smtClean="0">
                <a:solidFill>
                  <a:schemeClr val="bg1"/>
                </a:solidFill>
              </a:rPr>
            </a:br>
            <a:r>
              <a:rPr lang="de-DE" sz="2400" dirty="0" smtClean="0">
                <a:solidFill>
                  <a:schemeClr val="bg1"/>
                </a:solidFill>
              </a:rPr>
              <a:t>Erstellung </a:t>
            </a:r>
            <a:r>
              <a:rPr lang="de-DE" sz="2400" dirty="0">
                <a:solidFill>
                  <a:schemeClr val="bg1"/>
                </a:solidFill>
              </a:rPr>
              <a:t>und Automatisierung von Statistiken</a:t>
            </a:r>
            <a:endParaRPr lang="de-DE" sz="1800" dirty="0">
              <a:solidFill>
                <a:schemeClr val="bg1"/>
              </a:solidFill>
            </a:endParaRPr>
          </a:p>
        </p:txBody>
      </p:sp>
      <p:sp>
        <p:nvSpPr>
          <p:cNvPr id="3" name="Foliennummernplatzhalter 2"/>
          <p:cNvSpPr>
            <a:spLocks noGrp="1"/>
          </p:cNvSpPr>
          <p:nvPr>
            <p:ph type="sldNum" sz="quarter" idx="12"/>
          </p:nvPr>
        </p:nvSpPr>
        <p:spPr/>
        <p:txBody>
          <a:bodyPr/>
          <a:lstStyle/>
          <a:p>
            <a:fld id="{A2A41EC0-69FA-4860-B755-6E811E0BB15E}" type="slidenum">
              <a:rPr lang="de-DE" smtClean="0"/>
              <a:pPr/>
              <a:t>4</a:t>
            </a:fld>
            <a:endParaRPr lang="de-DE"/>
          </a:p>
        </p:txBody>
      </p:sp>
    </p:spTree>
    <p:extLst>
      <p:ext uri="{BB962C8B-B14F-4D97-AF65-F5344CB8AC3E}">
        <p14:creationId xmlns:p14="http://schemas.microsoft.com/office/powerpoint/2010/main" val="10791529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18864" y="277813"/>
            <a:ext cx="8229600" cy="1143000"/>
          </a:xfrm>
        </p:spPr>
        <p:txBody>
          <a:bodyPr/>
          <a:lstStyle/>
          <a:p>
            <a:r>
              <a:rPr lang="de-DE"/>
              <a:t>SouvenirStats</a:t>
            </a:r>
          </a:p>
        </p:txBody>
      </p:sp>
      <p:sp>
        <p:nvSpPr>
          <p:cNvPr id="35845" name="Rectangle 5"/>
          <p:cNvSpPr>
            <a:spLocks noGrp="1" noChangeArrowheads="1"/>
          </p:cNvSpPr>
          <p:nvPr>
            <p:ph type="body" sz="half" idx="2"/>
          </p:nvPr>
        </p:nvSpPr>
        <p:spPr>
          <a:xfrm>
            <a:off x="3563888" y="1600200"/>
            <a:ext cx="5122912" cy="4530725"/>
          </a:xfrm>
        </p:spPr>
        <p:txBody>
          <a:bodyPr vert="horz">
            <a:noAutofit/>
          </a:bodyPr>
          <a:lstStyle/>
          <a:p>
            <a:pPr>
              <a:lnSpc>
                <a:spcPct val="90000"/>
              </a:lnSpc>
            </a:pPr>
            <a:r>
              <a:rPr lang="de-DE" sz="2400" dirty="0"/>
              <a:t>Das </a:t>
            </a:r>
            <a:r>
              <a:rPr lang="de-DE" sz="2400" dirty="0" err="1">
                <a:hlinkClick r:id="rId2"/>
              </a:rPr>
              <a:t>SouvenirStats</a:t>
            </a:r>
            <a:r>
              <a:rPr lang="de-DE" sz="2400" dirty="0">
                <a:hlinkClick r:id="rId2"/>
              </a:rPr>
              <a:t>-Makro</a:t>
            </a:r>
            <a:r>
              <a:rPr lang="de-DE" sz="2400" dirty="0"/>
              <a:t> erlaubt die Erstellung einer Sammlung aller eigenen </a:t>
            </a:r>
            <a:r>
              <a:rPr lang="de-DE" sz="2400" dirty="0" err="1" smtClean="0"/>
              <a:t>Souvenire</a:t>
            </a:r>
            <a:r>
              <a:rPr lang="de-DE" sz="2400" dirty="0" smtClean="0"/>
              <a:t>. </a:t>
            </a:r>
          </a:p>
          <a:p>
            <a:pPr>
              <a:lnSpc>
                <a:spcPct val="90000"/>
              </a:lnSpc>
            </a:pPr>
            <a:r>
              <a:rPr lang="de-DE" sz="2400" dirty="0" smtClean="0"/>
              <a:t>„Write </a:t>
            </a:r>
            <a:r>
              <a:rPr lang="de-DE" sz="2400" dirty="0" err="1" smtClean="0"/>
              <a:t>full</a:t>
            </a:r>
            <a:r>
              <a:rPr lang="de-DE" sz="2400" dirty="0" smtClean="0"/>
              <a:t> HTML File“ </a:t>
            </a:r>
            <a:r>
              <a:rPr lang="de-DE" sz="2400" i="1" dirty="0" smtClean="0"/>
              <a:t>muss</a:t>
            </a:r>
            <a:r>
              <a:rPr lang="de-DE" sz="2400" dirty="0" smtClean="0"/>
              <a:t> bei der Einbindung in FSG-Statistiken </a:t>
            </a:r>
            <a:r>
              <a:rPr lang="de-DE" sz="2400" i="1" dirty="0" smtClean="0"/>
              <a:t>abgewählt</a:t>
            </a:r>
            <a:r>
              <a:rPr lang="de-DE" sz="2400" dirty="0" smtClean="0"/>
              <a:t> werden!</a:t>
            </a:r>
            <a:endParaRPr lang="de-DE" sz="2400" dirty="0"/>
          </a:p>
          <a:p>
            <a:pPr>
              <a:lnSpc>
                <a:spcPct val="90000"/>
              </a:lnSpc>
            </a:pPr>
            <a:r>
              <a:rPr lang="de-DE" sz="2400" dirty="0"/>
              <a:t>Das Makro schreibt sein Ergebnis in eine HMTL-Datei. Die Einbindung in FSG erfolgt wie in </a:t>
            </a:r>
            <a:r>
              <a:rPr lang="de-DE" sz="2400" dirty="0">
                <a:hlinkClick r:id="rId3" action="ppaction://hlinksldjump"/>
              </a:rPr>
              <a:t>FSG – Das Notes-Feld || Syntax</a:t>
            </a:r>
            <a:r>
              <a:rPr lang="de-DE" sz="2400" dirty="0"/>
              <a:t> unter 4. beschrieben.</a:t>
            </a:r>
          </a:p>
        </p:txBody>
      </p:sp>
      <p:pic>
        <p:nvPicPr>
          <p:cNvPr id="3" name="Inhaltsplatzhalter 2"/>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35496" y="1600200"/>
            <a:ext cx="3965257" cy="4530725"/>
          </a:xfrm>
          <a:prstGeom prst="rect">
            <a:avLst/>
          </a:prstGeom>
          <a:noFill/>
          <a:ln/>
          <a:effectLst>
            <a:outerShdw dist="35921" dir="2700000" algn="ctr" rotWithShape="0">
              <a:srgbClr val="808080"/>
            </a:outerShdw>
            <a:reflection blurRad="6350" stA="50000" endA="300" endPos="55500" dist="50800" dir="5400000" sy="-100000" algn="bl" rotWithShape="0"/>
          </a:effectLst>
          <a:scene3d>
            <a:camera prst="perspectiveContrastingRightFacing"/>
            <a:lightRig rig="threePt" dir="t"/>
          </a:scene3d>
        </p:spPr>
      </p:pic>
      <p:sp>
        <p:nvSpPr>
          <p:cNvPr id="2" name="Foliennummernplatzhalter 1"/>
          <p:cNvSpPr>
            <a:spLocks noGrp="1"/>
          </p:cNvSpPr>
          <p:nvPr>
            <p:ph type="sldNum" sz="quarter" idx="12"/>
          </p:nvPr>
        </p:nvSpPr>
        <p:spPr/>
        <p:txBody>
          <a:bodyPr/>
          <a:lstStyle/>
          <a:p>
            <a:fld id="{52331589-1D56-44A2-BAFA-1E14EBF12940}" type="slidenum">
              <a:rPr lang="de-DE" smtClean="0"/>
              <a:pPr/>
              <a:t>40</a:t>
            </a:fld>
            <a:endParaRPr lang="de-DE"/>
          </a:p>
        </p:txBody>
      </p:sp>
    </p:spTree>
    <p:extLst>
      <p:ext uri="{BB962C8B-B14F-4D97-AF65-F5344CB8AC3E}">
        <p14:creationId xmlns:p14="http://schemas.microsoft.com/office/powerpoint/2010/main" val="23700771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3909414" y="4019578"/>
            <a:ext cx="4464496" cy="43687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35842" name="Rectangle 2"/>
          <p:cNvSpPr>
            <a:spLocks noGrp="1" noChangeArrowheads="1"/>
          </p:cNvSpPr>
          <p:nvPr>
            <p:ph type="title"/>
          </p:nvPr>
        </p:nvSpPr>
        <p:spPr/>
        <p:txBody>
          <a:bodyPr/>
          <a:lstStyle/>
          <a:p>
            <a:r>
              <a:rPr lang="de-DE" dirty="0" err="1"/>
              <a:t>FSGPlugin_GenBanner</a:t>
            </a:r>
            <a:endParaRPr lang="de-DE" dirty="0"/>
          </a:p>
        </p:txBody>
      </p:sp>
      <p:sp>
        <p:nvSpPr>
          <p:cNvPr id="35845" name="Rectangle 5"/>
          <p:cNvSpPr>
            <a:spLocks noGrp="1" noChangeArrowheads="1"/>
          </p:cNvSpPr>
          <p:nvPr>
            <p:ph type="body" sz="half" idx="2"/>
          </p:nvPr>
        </p:nvSpPr>
        <p:spPr>
          <a:xfrm>
            <a:off x="3563888" y="1600200"/>
            <a:ext cx="5580112" cy="4530725"/>
          </a:xfrm>
        </p:spPr>
        <p:txBody>
          <a:bodyPr vert="horz">
            <a:noAutofit/>
          </a:bodyPr>
          <a:lstStyle/>
          <a:p>
            <a:pPr>
              <a:lnSpc>
                <a:spcPct val="90000"/>
              </a:lnSpc>
            </a:pPr>
            <a:r>
              <a:rPr lang="de-DE" sz="2400" dirty="0" err="1" smtClean="0">
                <a:hlinkClick r:id="rId2"/>
              </a:rPr>
              <a:t>FSGPlugin_GenBanner.gsk</a:t>
            </a:r>
            <a:r>
              <a:rPr lang="de-DE" sz="2400" dirty="0" smtClean="0"/>
              <a:t> erlaubt </a:t>
            </a:r>
            <a:r>
              <a:rPr lang="de-DE" sz="2400" dirty="0"/>
              <a:t>die Erstellung einer Sammlung </a:t>
            </a:r>
            <a:r>
              <a:rPr lang="de-DE" sz="2400" dirty="0" smtClean="0"/>
              <a:t>von Bannern der Caches, die Banner haben. </a:t>
            </a:r>
          </a:p>
          <a:p>
            <a:pPr>
              <a:lnSpc>
                <a:spcPct val="90000"/>
              </a:lnSpc>
            </a:pPr>
            <a:r>
              <a:rPr lang="de-DE" sz="2400" dirty="0" smtClean="0"/>
              <a:t>Das </a:t>
            </a:r>
            <a:r>
              <a:rPr lang="de-DE" sz="2400" dirty="0"/>
              <a:t>Makro </a:t>
            </a:r>
            <a:r>
              <a:rPr lang="de-DE" sz="2400" dirty="0" smtClean="0"/>
              <a:t>liest die Daten der Bilddatei aus einem frei wählbaren „Benutzer“-Feld.</a:t>
            </a:r>
          </a:p>
          <a:p>
            <a:pPr>
              <a:lnSpc>
                <a:spcPct val="90000"/>
              </a:lnSpc>
            </a:pPr>
            <a:r>
              <a:rPr lang="de-DE" sz="2400" dirty="0" smtClean="0"/>
              <a:t>Die Syntax lautet:</a:t>
            </a:r>
            <a:r>
              <a:rPr lang="de-DE" sz="2400" dirty="0"/>
              <a:t/>
            </a:r>
            <a:br>
              <a:rPr lang="de-DE" sz="2400" dirty="0"/>
            </a:br>
            <a:r>
              <a:rPr lang="de-DE" sz="2400" b="1" dirty="0" err="1">
                <a:solidFill>
                  <a:srgbClr val="92D050"/>
                </a:solidFill>
                <a:latin typeface="Courier"/>
                <a:cs typeface="CordiaUPC" pitchFamily="34" charset="-34"/>
              </a:rPr>
              <a:t>src</a:t>
            </a:r>
            <a:r>
              <a:rPr lang="de-DE" sz="2400" b="1" dirty="0">
                <a:solidFill>
                  <a:srgbClr val="92D050"/>
                </a:solidFill>
                <a:latin typeface="Courier"/>
                <a:cs typeface="CordiaUPC" pitchFamily="34" charset="-34"/>
              </a:rPr>
              <a:t>="http</a:t>
            </a:r>
            <a:r>
              <a:rPr lang="de-DE" sz="2400" b="1" dirty="0" smtClean="0">
                <a:solidFill>
                  <a:srgbClr val="92D050"/>
                </a:solidFill>
                <a:latin typeface="Courier"/>
                <a:cs typeface="CordiaUPC" pitchFamily="34" charset="-34"/>
              </a:rPr>
              <a:t>://site.name/bild.jpg</a:t>
            </a:r>
            <a:r>
              <a:rPr lang="de-DE" sz="2400" b="1" dirty="0">
                <a:solidFill>
                  <a:srgbClr val="92D050"/>
                </a:solidFill>
                <a:latin typeface="Courier"/>
                <a:cs typeface="CordiaUPC" pitchFamily="34" charset="-34"/>
              </a:rPr>
              <a:t>"</a:t>
            </a:r>
            <a:endParaRPr lang="de-DE" sz="2400" b="1" dirty="0" smtClean="0">
              <a:solidFill>
                <a:srgbClr val="92D050"/>
              </a:solidFill>
              <a:latin typeface="Courier"/>
              <a:cs typeface="CordiaUPC" pitchFamily="34" charset="-34"/>
            </a:endParaRPr>
          </a:p>
        </p:txBody>
      </p:sp>
      <p:pic>
        <p:nvPicPr>
          <p:cNvPr id="4" name="Inhaltsplatzhalter 3"/>
          <p:cNvPicPr>
            <a:picLocks noGrp="1" noChangeAspect="1"/>
          </p:cNvPicPr>
          <p:nvPr>
            <p:ph sz="half" idx="1"/>
          </p:nvPr>
        </p:nvPicPr>
        <p:blipFill>
          <a:blip r:embed="rId3" cstate="screen">
            <a:extLst>
              <a:ext uri="{28A0092B-C50C-407E-A947-70E740481C1C}">
                <a14:useLocalDpi xmlns:a14="http://schemas.microsoft.com/office/drawing/2010/main" val="0"/>
              </a:ext>
            </a:extLst>
          </a:blip>
          <a:stretch>
            <a:fillRect/>
          </a:stretch>
        </p:blipFill>
        <p:spPr>
          <a:xfrm>
            <a:off x="35496" y="1428348"/>
            <a:ext cx="4038600" cy="4001304"/>
          </a:xfrm>
          <a:prstGeom prst="rect">
            <a:avLst/>
          </a:prstGeom>
          <a:noFill/>
          <a:ln/>
          <a:effectLst>
            <a:outerShdw dist="35921" dir="2700000" algn="ctr" rotWithShape="0">
              <a:srgbClr val="808080"/>
            </a:outerShdw>
            <a:reflection blurRad="6350" stA="50000" endA="300" endPos="55500" dist="50800" dir="5400000" sy="-100000" algn="bl" rotWithShape="0"/>
          </a:effectLst>
          <a:scene3d>
            <a:camera prst="perspectiveContrastingRightFacing"/>
            <a:lightRig rig="threePt" dir="t"/>
          </a:scene3d>
        </p:spPr>
      </p:pic>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4797152"/>
            <a:ext cx="3953427" cy="552527"/>
          </a:xfrm>
          <a:prstGeom prst="rect">
            <a:avLst/>
          </a:prstGeom>
          <a:ln>
            <a:noFill/>
          </a:ln>
          <a:effectLst>
            <a:outerShdw blurRad="292100" dist="139700" dir="2700000" algn="tl" rotWithShape="0">
              <a:srgbClr val="333333">
                <a:alpha val="65000"/>
              </a:srgbClr>
            </a:outerShdw>
          </a:effectLst>
        </p:spPr>
      </p:pic>
      <p:sp>
        <p:nvSpPr>
          <p:cNvPr id="3" name="Foliennummernplatzhalter 2"/>
          <p:cNvSpPr>
            <a:spLocks noGrp="1"/>
          </p:cNvSpPr>
          <p:nvPr>
            <p:ph type="sldNum" sz="quarter" idx="12"/>
          </p:nvPr>
        </p:nvSpPr>
        <p:spPr/>
        <p:txBody>
          <a:bodyPr/>
          <a:lstStyle/>
          <a:p>
            <a:fld id="{52331589-1D56-44A2-BAFA-1E14EBF12940}" type="slidenum">
              <a:rPr lang="de-DE" smtClean="0"/>
              <a:pPr/>
              <a:t>41</a:t>
            </a:fld>
            <a:endParaRPr lang="de-DE"/>
          </a:p>
        </p:txBody>
      </p:sp>
    </p:spTree>
    <p:extLst>
      <p:ext uri="{BB962C8B-B14F-4D97-AF65-F5344CB8AC3E}">
        <p14:creationId xmlns:p14="http://schemas.microsoft.com/office/powerpoint/2010/main" val="8204937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de-DE" dirty="0"/>
              <a:t>FSG – FSG-Plugins || </a:t>
            </a:r>
            <a:r>
              <a:rPr lang="de-DE" dirty="0" smtClean="0"/>
              <a:t>Unsere Syntax</a:t>
            </a:r>
            <a:endParaRPr lang="de-DE" dirty="0"/>
          </a:p>
        </p:txBody>
      </p:sp>
      <p:sp>
        <p:nvSpPr>
          <p:cNvPr id="23555" name="Rectangle 3"/>
          <p:cNvSpPr>
            <a:spLocks noGrp="1" noChangeArrowheads="1"/>
          </p:cNvSpPr>
          <p:nvPr>
            <p:ph sz="quarter" idx="1"/>
          </p:nvPr>
        </p:nvSpPr>
        <p:spPr>
          <a:xfrm>
            <a:off x="29029" y="1340768"/>
            <a:ext cx="9085943" cy="4680520"/>
          </a:xfrm>
          <a:solidFill>
            <a:schemeClr val="tx1">
              <a:lumMod val="85000"/>
              <a:lumOff val="15000"/>
            </a:schemeClr>
          </a:solidFill>
        </p:spPr>
        <p:style>
          <a:lnRef idx="0">
            <a:schemeClr val="dk1"/>
          </a:lnRef>
          <a:fillRef idx="3">
            <a:schemeClr val="dk1"/>
          </a:fillRef>
          <a:effectRef idx="3">
            <a:schemeClr val="dk1"/>
          </a:effectRef>
          <a:fontRef idx="minor">
            <a:schemeClr val="lt1"/>
          </a:fontRef>
        </p:style>
        <p:txBody>
          <a:bodyPr>
            <a:normAutofit fontScale="70000" lnSpcReduction="20000"/>
          </a:bodyPr>
          <a:lstStyle/>
          <a:p>
            <a:pPr marL="514350" indent="-514350">
              <a:buFont typeface="+mj-lt"/>
              <a:buAutoNum type="arabicPeriod"/>
            </a:pPr>
            <a:endParaRPr lang="de-DE" sz="2800" b="1" dirty="0">
              <a:solidFill>
                <a:srgbClr val="FFC000"/>
              </a:solidFill>
              <a:latin typeface="Courier" pitchFamily="49" charset="0"/>
            </a:endParaRPr>
          </a:p>
          <a:p>
            <a:pPr marL="514350" indent="-514350">
              <a:buFont typeface="+mj-lt"/>
              <a:buAutoNum type="arabicPeriod"/>
            </a:pPr>
            <a:r>
              <a:rPr lang="de-DE" sz="2800" b="1" dirty="0" smtClean="0">
                <a:solidFill>
                  <a:srgbClr val="FFC000"/>
                </a:solidFill>
                <a:latin typeface="Courier" pitchFamily="49" charset="0"/>
              </a:rPr>
              <a:t>&lt;</a:t>
            </a:r>
            <a:r>
              <a:rPr lang="de-DE" sz="2800" b="1" dirty="0" err="1">
                <a:solidFill>
                  <a:srgbClr val="FFC000"/>
                </a:solidFill>
                <a:latin typeface="Courier" pitchFamily="49" charset="0"/>
              </a:rPr>
              <a:t>notitle</a:t>
            </a:r>
            <a:r>
              <a:rPr lang="de-DE" sz="2800" b="1" dirty="0">
                <a:solidFill>
                  <a:srgbClr val="FFC000"/>
                </a:solidFill>
                <a:latin typeface="Courier" pitchFamily="49" charset="0"/>
              </a:rPr>
              <a:t>/&gt;</a:t>
            </a:r>
          </a:p>
          <a:p>
            <a:pPr marL="514350" indent="-514350">
              <a:buFont typeface="+mj-lt"/>
              <a:buAutoNum type="arabicPeriod"/>
            </a:pPr>
            <a:r>
              <a:rPr lang="de-DE" sz="2800" b="1" dirty="0">
                <a:solidFill>
                  <a:srgbClr val="92D050"/>
                </a:solidFill>
                <a:latin typeface="Courier" pitchFamily="49" charset="0"/>
              </a:rPr>
              <a:t>&lt;</a:t>
            </a:r>
            <a:r>
              <a:rPr lang="de-DE" sz="2800" b="1" dirty="0" err="1">
                <a:solidFill>
                  <a:srgbClr val="92D050"/>
                </a:solidFill>
                <a:latin typeface="Courier" pitchFamily="49" charset="0"/>
              </a:rPr>
              <a:t>subhead</a:t>
            </a:r>
            <a:r>
              <a:rPr lang="de-DE" sz="2800" b="1" dirty="0">
                <a:solidFill>
                  <a:srgbClr val="92D050"/>
                </a:solidFill>
                <a:latin typeface="Courier" pitchFamily="49" charset="0"/>
              </a:rPr>
              <a:t>&gt;</a:t>
            </a:r>
            <a:r>
              <a:rPr lang="de-DE" sz="2800" b="1" dirty="0" err="1">
                <a:solidFill>
                  <a:srgbClr val="92D050"/>
                </a:solidFill>
                <a:latin typeface="Courier" pitchFamily="49" charset="0"/>
              </a:rPr>
              <a:t>myGEOtools</a:t>
            </a:r>
            <a:r>
              <a:rPr lang="de-DE" sz="2800" b="1" dirty="0">
                <a:solidFill>
                  <a:srgbClr val="92D050"/>
                </a:solidFill>
                <a:latin typeface="Courier" pitchFamily="49" charset="0"/>
              </a:rPr>
              <a:t> - Geocaching Awards&lt;/</a:t>
            </a:r>
            <a:r>
              <a:rPr lang="de-DE" sz="2800" b="1" dirty="0" err="1">
                <a:solidFill>
                  <a:srgbClr val="92D050"/>
                </a:solidFill>
                <a:latin typeface="Courier" pitchFamily="49" charset="0"/>
              </a:rPr>
              <a:t>subhead</a:t>
            </a:r>
            <a:r>
              <a:rPr lang="de-DE" sz="2800" b="1" dirty="0" smtClean="0">
                <a:solidFill>
                  <a:srgbClr val="92D050"/>
                </a:solidFill>
                <a:latin typeface="Courier" pitchFamily="49" charset="0"/>
              </a:rPr>
              <a:t>&gt; </a:t>
            </a:r>
            <a:r>
              <a:rPr lang="de-DE" sz="2800" b="1" dirty="0" smtClean="0">
                <a:solidFill>
                  <a:srgbClr val="C00000"/>
                </a:solidFill>
                <a:latin typeface="Courier" pitchFamily="49" charset="0"/>
              </a:rPr>
              <a:t>&lt;</a:t>
            </a:r>
            <a:r>
              <a:rPr lang="de-DE" sz="2800" b="1" dirty="0" err="1">
                <a:solidFill>
                  <a:srgbClr val="C00000"/>
                </a:solidFill>
                <a:latin typeface="Courier" pitchFamily="49" charset="0"/>
              </a:rPr>
              <a:t>plugin</a:t>
            </a:r>
            <a:r>
              <a:rPr lang="de-DE" sz="2800" b="1" dirty="0">
                <a:solidFill>
                  <a:srgbClr val="C00000"/>
                </a:solidFill>
                <a:latin typeface="Courier" pitchFamily="49" charset="0"/>
              </a:rPr>
              <a:t>&gt;</a:t>
            </a:r>
            <a:r>
              <a:rPr lang="de-DE" sz="2800" b="1" dirty="0" err="1">
                <a:solidFill>
                  <a:srgbClr val="FFC000"/>
                </a:solidFill>
                <a:latin typeface="Courier" pitchFamily="49" charset="0"/>
              </a:rPr>
              <a:t>FSGPlugin_myGEOtoolsAwards</a:t>
            </a:r>
            <a:r>
              <a:rPr lang="de-DE" sz="2800" b="1" dirty="0">
                <a:solidFill>
                  <a:srgbClr val="C00000"/>
                </a:solidFill>
                <a:latin typeface="Courier" pitchFamily="49" charset="0"/>
              </a:rPr>
              <a:t>&lt;/</a:t>
            </a:r>
            <a:r>
              <a:rPr lang="de-DE" sz="2800" b="1" dirty="0" err="1">
                <a:solidFill>
                  <a:srgbClr val="C00000"/>
                </a:solidFill>
                <a:latin typeface="Courier" pitchFamily="49" charset="0"/>
              </a:rPr>
              <a:t>plugin</a:t>
            </a:r>
            <a:r>
              <a:rPr lang="de-DE" sz="2800" b="1" dirty="0">
                <a:solidFill>
                  <a:srgbClr val="C00000"/>
                </a:solidFill>
                <a:latin typeface="Courier" pitchFamily="49" charset="0"/>
              </a:rPr>
              <a:t>&gt;</a:t>
            </a:r>
          </a:p>
          <a:p>
            <a:pPr marL="514350" indent="-514350">
              <a:buFont typeface="+mj-lt"/>
              <a:buAutoNum type="arabicPeriod"/>
            </a:pPr>
            <a:r>
              <a:rPr lang="de-DE" sz="2800" b="1" dirty="0">
                <a:solidFill>
                  <a:srgbClr val="92D050"/>
                </a:solidFill>
                <a:latin typeface="Courier" pitchFamily="49" charset="0"/>
              </a:rPr>
              <a:t>&lt;</a:t>
            </a:r>
            <a:r>
              <a:rPr lang="de-DE" sz="2800" b="1" dirty="0" err="1">
                <a:solidFill>
                  <a:srgbClr val="92D050"/>
                </a:solidFill>
                <a:latin typeface="Courier" pitchFamily="49" charset="0"/>
              </a:rPr>
              <a:t>subhead</a:t>
            </a:r>
            <a:r>
              <a:rPr lang="de-DE" sz="2800" b="1" dirty="0">
                <a:solidFill>
                  <a:srgbClr val="92D050"/>
                </a:solidFill>
                <a:latin typeface="Courier" pitchFamily="49" charset="0"/>
              </a:rPr>
              <a:t>&gt;</a:t>
            </a:r>
            <a:r>
              <a:rPr lang="de-DE" sz="2800" b="1" dirty="0" err="1">
                <a:solidFill>
                  <a:srgbClr val="92D050"/>
                </a:solidFill>
                <a:latin typeface="Courier" pitchFamily="49" charset="0"/>
              </a:rPr>
              <a:t>mdCachingPoints</a:t>
            </a:r>
            <a:r>
              <a:rPr lang="de-DE" sz="2800" b="1" dirty="0">
                <a:solidFill>
                  <a:srgbClr val="92D050"/>
                </a:solidFill>
                <a:latin typeface="Courier" pitchFamily="49" charset="0"/>
              </a:rPr>
              <a:t>&lt;/</a:t>
            </a:r>
            <a:r>
              <a:rPr lang="de-DE" sz="2800" b="1" dirty="0" err="1">
                <a:solidFill>
                  <a:srgbClr val="92D050"/>
                </a:solidFill>
                <a:latin typeface="Courier" pitchFamily="49" charset="0"/>
              </a:rPr>
              <a:t>subhead</a:t>
            </a:r>
            <a:r>
              <a:rPr lang="de-DE" sz="2800" b="1" dirty="0" smtClean="0">
                <a:solidFill>
                  <a:srgbClr val="92D050"/>
                </a:solidFill>
                <a:latin typeface="Courier" pitchFamily="49" charset="0"/>
              </a:rPr>
              <a:t>&gt;</a:t>
            </a:r>
            <a:r>
              <a:rPr lang="de-DE" sz="2800" b="1" dirty="0" smtClean="0">
                <a:solidFill>
                  <a:srgbClr val="FFC000"/>
                </a:solidFill>
                <a:latin typeface="Courier" pitchFamily="49" charset="0"/>
              </a:rPr>
              <a:t> </a:t>
            </a:r>
            <a:r>
              <a:rPr lang="de-DE" sz="2800" b="1" dirty="0" smtClean="0">
                <a:solidFill>
                  <a:srgbClr val="C00000"/>
                </a:solidFill>
                <a:latin typeface="Courier" pitchFamily="49" charset="0"/>
              </a:rPr>
              <a:t>&lt;</a:t>
            </a:r>
            <a:r>
              <a:rPr lang="de-DE" sz="2800" b="1" dirty="0" err="1">
                <a:solidFill>
                  <a:srgbClr val="C00000"/>
                </a:solidFill>
                <a:latin typeface="Courier" pitchFamily="49" charset="0"/>
              </a:rPr>
              <a:t>plugin</a:t>
            </a:r>
            <a:r>
              <a:rPr lang="de-DE" sz="2800" b="1" dirty="0">
                <a:solidFill>
                  <a:srgbClr val="C00000"/>
                </a:solidFill>
                <a:latin typeface="Courier" pitchFamily="49" charset="0"/>
              </a:rPr>
              <a:t>&gt;</a:t>
            </a:r>
            <a:r>
              <a:rPr lang="de-DE" sz="2800" b="1" dirty="0" err="1">
                <a:solidFill>
                  <a:srgbClr val="FFC000"/>
                </a:solidFill>
                <a:latin typeface="Courier" pitchFamily="49" charset="0"/>
              </a:rPr>
              <a:t>FSGPlugin_mdCachingPoints</a:t>
            </a:r>
            <a:r>
              <a:rPr lang="de-DE" sz="2800" b="1" dirty="0">
                <a:solidFill>
                  <a:srgbClr val="C00000"/>
                </a:solidFill>
                <a:latin typeface="Courier" pitchFamily="49" charset="0"/>
              </a:rPr>
              <a:t>&lt;/</a:t>
            </a:r>
            <a:r>
              <a:rPr lang="de-DE" sz="2800" b="1" dirty="0" err="1">
                <a:solidFill>
                  <a:srgbClr val="C00000"/>
                </a:solidFill>
                <a:latin typeface="Courier" pitchFamily="49" charset="0"/>
              </a:rPr>
              <a:t>plugin</a:t>
            </a:r>
            <a:r>
              <a:rPr lang="de-DE" sz="2800" b="1" dirty="0">
                <a:solidFill>
                  <a:srgbClr val="C00000"/>
                </a:solidFill>
                <a:latin typeface="Courier" pitchFamily="49" charset="0"/>
              </a:rPr>
              <a:t>&gt;</a:t>
            </a:r>
          </a:p>
          <a:p>
            <a:pPr marL="514350" indent="-514350">
              <a:buFont typeface="+mj-lt"/>
              <a:buAutoNum type="arabicPeriod"/>
            </a:pPr>
            <a:r>
              <a:rPr lang="de-DE" sz="2800" b="1" dirty="0">
                <a:solidFill>
                  <a:srgbClr val="92D050"/>
                </a:solidFill>
                <a:latin typeface="Courier" pitchFamily="49" charset="0"/>
              </a:rPr>
              <a:t>&lt;</a:t>
            </a:r>
            <a:r>
              <a:rPr lang="de-DE" sz="2800" b="1" dirty="0" err="1">
                <a:solidFill>
                  <a:srgbClr val="92D050"/>
                </a:solidFill>
                <a:latin typeface="Courier" pitchFamily="49" charset="0"/>
              </a:rPr>
              <a:t>subhead</a:t>
            </a:r>
            <a:r>
              <a:rPr lang="de-DE" sz="2800" b="1" dirty="0">
                <a:solidFill>
                  <a:srgbClr val="92D050"/>
                </a:solidFill>
                <a:latin typeface="Courier" pitchFamily="49" charset="0"/>
              </a:rPr>
              <a:t>&gt;</a:t>
            </a:r>
            <a:r>
              <a:rPr lang="de-DE" sz="2800" b="1" dirty="0" err="1">
                <a:solidFill>
                  <a:srgbClr val="92D050"/>
                </a:solidFill>
                <a:latin typeface="Courier" pitchFamily="49" charset="0"/>
              </a:rPr>
              <a:t>Sum</a:t>
            </a:r>
            <a:r>
              <a:rPr lang="de-DE" sz="2800" b="1" dirty="0">
                <a:solidFill>
                  <a:srgbClr val="92D050"/>
                </a:solidFill>
                <a:latin typeface="Courier" pitchFamily="49" charset="0"/>
              </a:rPr>
              <a:t> of </a:t>
            </a:r>
            <a:r>
              <a:rPr lang="de-DE" sz="2800" b="1" dirty="0" err="1">
                <a:solidFill>
                  <a:srgbClr val="92D050"/>
                </a:solidFill>
                <a:latin typeface="Courier" pitchFamily="49" charset="0"/>
              </a:rPr>
              <a:t>mdCachingPoints</a:t>
            </a:r>
            <a:r>
              <a:rPr lang="de-DE" sz="2800" b="1" dirty="0">
                <a:solidFill>
                  <a:srgbClr val="92D050"/>
                </a:solidFill>
                <a:latin typeface="Courier" pitchFamily="49" charset="0"/>
              </a:rPr>
              <a:t> per </a:t>
            </a:r>
            <a:r>
              <a:rPr lang="de-DE" sz="2800" b="1" dirty="0" err="1">
                <a:solidFill>
                  <a:srgbClr val="92D050"/>
                </a:solidFill>
                <a:latin typeface="Courier" pitchFamily="49" charset="0"/>
              </a:rPr>
              <a:t>month</a:t>
            </a:r>
            <a:r>
              <a:rPr lang="de-DE" sz="2800" b="1" dirty="0">
                <a:solidFill>
                  <a:srgbClr val="92D050"/>
                </a:solidFill>
                <a:latin typeface="Courier" pitchFamily="49" charset="0"/>
              </a:rPr>
              <a:t>&lt;/</a:t>
            </a:r>
            <a:r>
              <a:rPr lang="de-DE" sz="2800" b="1" dirty="0" err="1">
                <a:solidFill>
                  <a:srgbClr val="92D050"/>
                </a:solidFill>
                <a:latin typeface="Courier" pitchFamily="49" charset="0"/>
              </a:rPr>
              <a:t>subhead</a:t>
            </a:r>
            <a:r>
              <a:rPr lang="de-DE" sz="2800" b="1" dirty="0" smtClean="0">
                <a:solidFill>
                  <a:srgbClr val="92D050"/>
                </a:solidFill>
                <a:latin typeface="Courier" pitchFamily="49" charset="0"/>
              </a:rPr>
              <a:t>&gt; </a:t>
            </a:r>
            <a:r>
              <a:rPr lang="de-DE" sz="2800" b="1" dirty="0" smtClean="0">
                <a:solidFill>
                  <a:srgbClr val="C00000"/>
                </a:solidFill>
                <a:latin typeface="Courier" pitchFamily="49" charset="0"/>
              </a:rPr>
              <a:t>&lt;</a:t>
            </a:r>
            <a:r>
              <a:rPr lang="de-DE" sz="2800" b="1" dirty="0" err="1" smtClean="0">
                <a:solidFill>
                  <a:srgbClr val="C00000"/>
                </a:solidFill>
                <a:latin typeface="Courier" pitchFamily="49" charset="0"/>
              </a:rPr>
              <a:t>plugin</a:t>
            </a:r>
            <a:r>
              <a:rPr lang="de-DE" sz="2800" b="1" dirty="0" smtClean="0">
                <a:solidFill>
                  <a:srgbClr val="C00000"/>
                </a:solidFill>
                <a:latin typeface="Courier" pitchFamily="49" charset="0"/>
              </a:rPr>
              <a:t>&gt;</a:t>
            </a:r>
            <a:r>
              <a:rPr lang="de-DE" sz="2800" b="1" dirty="0" err="1" smtClean="0">
                <a:solidFill>
                  <a:srgbClr val="FFC000"/>
                </a:solidFill>
                <a:latin typeface="Courier" pitchFamily="49" charset="0"/>
              </a:rPr>
              <a:t>FSGPlugin_mdCachingPointsStats?type</a:t>
            </a:r>
            <a:r>
              <a:rPr lang="de-DE" sz="2800" b="1" dirty="0" smtClean="0">
                <a:solidFill>
                  <a:srgbClr val="FFC000"/>
                </a:solidFill>
                <a:latin typeface="Courier" pitchFamily="49" charset="0"/>
              </a:rPr>
              <a:t>=1</a:t>
            </a:r>
            <a:r>
              <a:rPr lang="de-DE" sz="2800" b="1" dirty="0">
                <a:solidFill>
                  <a:srgbClr val="C00000"/>
                </a:solidFill>
                <a:latin typeface="Courier" pitchFamily="49" charset="0"/>
              </a:rPr>
              <a:t>&lt;/</a:t>
            </a:r>
            <a:r>
              <a:rPr lang="de-DE" sz="2800" b="1" dirty="0" err="1">
                <a:solidFill>
                  <a:srgbClr val="C00000"/>
                </a:solidFill>
                <a:latin typeface="Courier" pitchFamily="49" charset="0"/>
              </a:rPr>
              <a:t>plugin</a:t>
            </a:r>
            <a:r>
              <a:rPr lang="de-DE" sz="2800" b="1" dirty="0">
                <a:solidFill>
                  <a:srgbClr val="C00000"/>
                </a:solidFill>
                <a:latin typeface="Courier" pitchFamily="49" charset="0"/>
              </a:rPr>
              <a:t>&gt;</a:t>
            </a:r>
          </a:p>
          <a:p>
            <a:pPr marL="514350" indent="-514350">
              <a:buFont typeface="+mj-lt"/>
              <a:buAutoNum type="arabicPeriod"/>
            </a:pPr>
            <a:r>
              <a:rPr lang="de-DE" sz="2800" b="1" dirty="0">
                <a:solidFill>
                  <a:srgbClr val="92D050"/>
                </a:solidFill>
                <a:latin typeface="Courier" pitchFamily="49" charset="0"/>
              </a:rPr>
              <a:t>&lt;</a:t>
            </a:r>
            <a:r>
              <a:rPr lang="de-DE" sz="2800" b="1" dirty="0" err="1">
                <a:solidFill>
                  <a:srgbClr val="92D050"/>
                </a:solidFill>
                <a:latin typeface="Courier" pitchFamily="49" charset="0"/>
              </a:rPr>
              <a:t>subhead</a:t>
            </a:r>
            <a:r>
              <a:rPr lang="de-DE" sz="2800" b="1" dirty="0">
                <a:solidFill>
                  <a:srgbClr val="92D050"/>
                </a:solidFill>
                <a:latin typeface="Courier" pitchFamily="49" charset="0"/>
              </a:rPr>
              <a:t>&gt;BadgeGen </a:t>
            </a:r>
            <a:r>
              <a:rPr lang="de-DE" sz="2800" b="1" dirty="0" err="1">
                <a:solidFill>
                  <a:srgbClr val="92D050"/>
                </a:solidFill>
                <a:latin typeface="Courier" pitchFamily="49" charset="0"/>
              </a:rPr>
              <a:t>Achievement</a:t>
            </a:r>
            <a:r>
              <a:rPr lang="de-DE" sz="2800" b="1" dirty="0">
                <a:solidFill>
                  <a:srgbClr val="92D050"/>
                </a:solidFill>
                <a:latin typeface="Courier" pitchFamily="49" charset="0"/>
              </a:rPr>
              <a:t> Badges&lt;/</a:t>
            </a:r>
            <a:r>
              <a:rPr lang="de-DE" sz="2800" b="1" dirty="0" err="1">
                <a:solidFill>
                  <a:srgbClr val="92D050"/>
                </a:solidFill>
                <a:latin typeface="Courier" pitchFamily="49" charset="0"/>
              </a:rPr>
              <a:t>subhead</a:t>
            </a:r>
            <a:r>
              <a:rPr lang="de-DE" sz="2800" b="1" dirty="0" smtClean="0">
                <a:solidFill>
                  <a:srgbClr val="92D050"/>
                </a:solidFill>
                <a:latin typeface="Courier" pitchFamily="49" charset="0"/>
              </a:rPr>
              <a:t>&gt;</a:t>
            </a:r>
            <a:r>
              <a:rPr lang="de-DE" sz="2800" b="1" dirty="0" smtClean="0">
                <a:solidFill>
                  <a:srgbClr val="FFC000"/>
                </a:solidFill>
                <a:latin typeface="Courier" pitchFamily="49" charset="0"/>
              </a:rPr>
              <a:t> </a:t>
            </a:r>
            <a:r>
              <a:rPr lang="de-DE" sz="2800" b="1" dirty="0" smtClean="0">
                <a:solidFill>
                  <a:srgbClr val="C00000"/>
                </a:solidFill>
                <a:latin typeface="Courier" pitchFamily="49" charset="0"/>
              </a:rPr>
              <a:t>&lt;</a:t>
            </a:r>
            <a:r>
              <a:rPr lang="de-DE" sz="2800" b="1" dirty="0" err="1">
                <a:solidFill>
                  <a:srgbClr val="C00000"/>
                </a:solidFill>
                <a:latin typeface="Courier" pitchFamily="49" charset="0"/>
              </a:rPr>
              <a:t>file</a:t>
            </a:r>
            <a:r>
              <a:rPr lang="de-DE" sz="2800" b="1" dirty="0">
                <a:solidFill>
                  <a:srgbClr val="C00000"/>
                </a:solidFill>
                <a:latin typeface="Courier" pitchFamily="49" charset="0"/>
              </a:rPr>
              <a:t>&gt;</a:t>
            </a:r>
            <a:r>
              <a:rPr lang="de-DE" sz="2800" b="1" dirty="0">
                <a:solidFill>
                  <a:srgbClr val="FFC000"/>
                </a:solidFill>
                <a:latin typeface="Courier" pitchFamily="49" charset="0"/>
              </a:rPr>
              <a:t>BadgeGen/Archive/Current.htm</a:t>
            </a:r>
            <a:r>
              <a:rPr lang="de-DE" sz="2800" b="1" dirty="0">
                <a:solidFill>
                  <a:srgbClr val="C00000"/>
                </a:solidFill>
                <a:latin typeface="Courier" pitchFamily="49" charset="0"/>
              </a:rPr>
              <a:t>&lt;/</a:t>
            </a:r>
            <a:r>
              <a:rPr lang="de-DE" sz="2800" b="1" dirty="0" err="1">
                <a:solidFill>
                  <a:srgbClr val="C00000"/>
                </a:solidFill>
                <a:latin typeface="Courier" pitchFamily="49" charset="0"/>
              </a:rPr>
              <a:t>file</a:t>
            </a:r>
            <a:r>
              <a:rPr lang="de-DE" sz="2800" b="1" dirty="0">
                <a:solidFill>
                  <a:srgbClr val="C00000"/>
                </a:solidFill>
                <a:latin typeface="Courier" pitchFamily="49" charset="0"/>
              </a:rPr>
              <a:t>&gt;</a:t>
            </a:r>
          </a:p>
          <a:p>
            <a:pPr marL="514350" indent="-514350">
              <a:buFont typeface="+mj-lt"/>
              <a:buAutoNum type="arabicPeriod"/>
            </a:pPr>
            <a:r>
              <a:rPr lang="de-DE" sz="2800" b="1" dirty="0">
                <a:solidFill>
                  <a:srgbClr val="92D050"/>
                </a:solidFill>
                <a:latin typeface="Courier" pitchFamily="49" charset="0"/>
              </a:rPr>
              <a:t>&lt;</a:t>
            </a:r>
            <a:r>
              <a:rPr lang="de-DE" sz="2800" b="1" dirty="0" err="1">
                <a:solidFill>
                  <a:srgbClr val="92D050"/>
                </a:solidFill>
                <a:latin typeface="Courier" pitchFamily="49" charset="0"/>
              </a:rPr>
              <a:t>subhead</a:t>
            </a:r>
            <a:r>
              <a:rPr lang="de-DE" sz="2800" b="1" dirty="0">
                <a:solidFill>
                  <a:srgbClr val="92D050"/>
                </a:solidFill>
                <a:latin typeface="Courier" pitchFamily="49" charset="0"/>
              </a:rPr>
              <a:t>&gt;Souvenirs&lt;/</a:t>
            </a:r>
            <a:r>
              <a:rPr lang="de-DE" sz="2800" b="1" dirty="0" err="1">
                <a:solidFill>
                  <a:srgbClr val="92D050"/>
                </a:solidFill>
                <a:latin typeface="Courier" pitchFamily="49" charset="0"/>
              </a:rPr>
              <a:t>subhead</a:t>
            </a:r>
            <a:r>
              <a:rPr lang="de-DE" sz="2800" b="1" dirty="0" smtClean="0">
                <a:solidFill>
                  <a:srgbClr val="92D050"/>
                </a:solidFill>
                <a:latin typeface="Courier" pitchFamily="49" charset="0"/>
              </a:rPr>
              <a:t>&gt; </a:t>
            </a:r>
            <a:r>
              <a:rPr lang="de-DE" sz="2800" b="1" dirty="0" smtClean="0">
                <a:solidFill>
                  <a:srgbClr val="C00000"/>
                </a:solidFill>
                <a:latin typeface="Courier" pitchFamily="49" charset="0"/>
              </a:rPr>
              <a:t>&lt;</a:t>
            </a:r>
            <a:r>
              <a:rPr lang="de-DE" sz="2800" b="1" dirty="0" err="1">
                <a:solidFill>
                  <a:srgbClr val="C00000"/>
                </a:solidFill>
                <a:latin typeface="Courier" pitchFamily="49" charset="0"/>
              </a:rPr>
              <a:t>file</a:t>
            </a:r>
            <a:r>
              <a:rPr lang="de-DE" sz="2800" b="1" dirty="0">
                <a:solidFill>
                  <a:srgbClr val="C00000"/>
                </a:solidFill>
                <a:latin typeface="Courier" pitchFamily="49" charset="0"/>
              </a:rPr>
              <a:t>&gt;</a:t>
            </a:r>
            <a:r>
              <a:rPr lang="de-DE" sz="2800" b="1" dirty="0">
                <a:solidFill>
                  <a:srgbClr val="FFC000"/>
                </a:solidFill>
                <a:latin typeface="Courier" pitchFamily="49" charset="0"/>
              </a:rPr>
              <a:t>..\</a:t>
            </a:r>
            <a:r>
              <a:rPr lang="de-DE" sz="2800" b="1" dirty="0" err="1">
                <a:solidFill>
                  <a:srgbClr val="FFC000"/>
                </a:solidFill>
                <a:latin typeface="Courier" pitchFamily="49" charset="0"/>
              </a:rPr>
              <a:t>html</a:t>
            </a:r>
            <a:r>
              <a:rPr lang="de-DE" sz="2800" b="1" dirty="0">
                <a:solidFill>
                  <a:srgbClr val="FFC000"/>
                </a:solidFill>
                <a:latin typeface="Courier" pitchFamily="49" charset="0"/>
              </a:rPr>
              <a:t>\souvenirs.html</a:t>
            </a:r>
            <a:r>
              <a:rPr lang="de-DE" sz="2800" b="1" dirty="0">
                <a:solidFill>
                  <a:srgbClr val="C00000"/>
                </a:solidFill>
                <a:latin typeface="Courier" pitchFamily="49" charset="0"/>
              </a:rPr>
              <a:t>&lt;/</a:t>
            </a:r>
            <a:r>
              <a:rPr lang="de-DE" sz="2800" b="1" dirty="0" err="1">
                <a:solidFill>
                  <a:srgbClr val="C00000"/>
                </a:solidFill>
                <a:latin typeface="Courier" pitchFamily="49" charset="0"/>
              </a:rPr>
              <a:t>file</a:t>
            </a:r>
            <a:r>
              <a:rPr lang="de-DE" sz="2800" b="1" dirty="0">
                <a:solidFill>
                  <a:srgbClr val="C00000"/>
                </a:solidFill>
                <a:latin typeface="Courier" pitchFamily="49" charset="0"/>
              </a:rPr>
              <a:t>&gt;</a:t>
            </a:r>
          </a:p>
          <a:p>
            <a:pPr marL="514350" indent="-514350">
              <a:buFont typeface="+mj-lt"/>
              <a:buAutoNum type="arabicPeriod"/>
            </a:pPr>
            <a:r>
              <a:rPr lang="de-DE" sz="2800" b="1" dirty="0">
                <a:solidFill>
                  <a:srgbClr val="92D050"/>
                </a:solidFill>
                <a:latin typeface="Courier" pitchFamily="49" charset="0"/>
              </a:rPr>
              <a:t>&lt;</a:t>
            </a:r>
            <a:r>
              <a:rPr lang="de-DE" sz="2800" b="1" dirty="0" err="1">
                <a:solidFill>
                  <a:srgbClr val="92D050"/>
                </a:solidFill>
                <a:latin typeface="Courier" pitchFamily="49" charset="0"/>
              </a:rPr>
              <a:t>subhead</a:t>
            </a:r>
            <a:r>
              <a:rPr lang="de-DE" sz="2800" b="1" dirty="0">
                <a:solidFill>
                  <a:srgbClr val="92D050"/>
                </a:solidFill>
                <a:latin typeface="Courier" pitchFamily="49" charset="0"/>
              </a:rPr>
              <a:t>&gt;Banners&lt;/</a:t>
            </a:r>
            <a:r>
              <a:rPr lang="de-DE" sz="2800" b="1" dirty="0" err="1">
                <a:solidFill>
                  <a:srgbClr val="92D050"/>
                </a:solidFill>
                <a:latin typeface="Courier" pitchFamily="49" charset="0"/>
              </a:rPr>
              <a:t>subhead</a:t>
            </a:r>
            <a:r>
              <a:rPr lang="de-DE" sz="2800" b="1" dirty="0" smtClean="0">
                <a:solidFill>
                  <a:srgbClr val="92D050"/>
                </a:solidFill>
                <a:latin typeface="Courier" pitchFamily="49" charset="0"/>
              </a:rPr>
              <a:t>&gt; </a:t>
            </a:r>
            <a:r>
              <a:rPr lang="de-DE" sz="2800" b="1" dirty="0" smtClean="0">
                <a:solidFill>
                  <a:srgbClr val="C00000"/>
                </a:solidFill>
                <a:latin typeface="Courier" pitchFamily="49" charset="0"/>
              </a:rPr>
              <a:t>&lt;</a:t>
            </a:r>
            <a:r>
              <a:rPr lang="de-DE" sz="2800" b="1" dirty="0" err="1">
                <a:solidFill>
                  <a:srgbClr val="C00000"/>
                </a:solidFill>
                <a:latin typeface="Courier" pitchFamily="49" charset="0"/>
              </a:rPr>
              <a:t>plugin</a:t>
            </a:r>
            <a:r>
              <a:rPr lang="de-DE" sz="2800" b="1" dirty="0">
                <a:solidFill>
                  <a:srgbClr val="C00000"/>
                </a:solidFill>
                <a:latin typeface="Courier" pitchFamily="49" charset="0"/>
              </a:rPr>
              <a:t>&gt;</a:t>
            </a:r>
            <a:r>
              <a:rPr lang="de-DE" sz="2800" b="1" dirty="0" err="1">
                <a:solidFill>
                  <a:srgbClr val="FFC000"/>
                </a:solidFill>
                <a:latin typeface="Courier" pitchFamily="49" charset="0"/>
              </a:rPr>
              <a:t>FSGPlugin_GenBanner?BannerOrder</a:t>
            </a:r>
            <a:r>
              <a:rPr lang="de-DE" sz="2800" b="1" dirty="0">
                <a:solidFill>
                  <a:srgbClr val="FFC000"/>
                </a:solidFill>
                <a:latin typeface="Courier" pitchFamily="49" charset="0"/>
              </a:rPr>
              <a:t>=</a:t>
            </a:r>
            <a:r>
              <a:rPr lang="de-DE" sz="2800" b="1" dirty="0" err="1">
                <a:solidFill>
                  <a:srgbClr val="FFC000"/>
                </a:solidFill>
                <a:latin typeface="Courier" pitchFamily="49" charset="0"/>
              </a:rPr>
              <a:t>UserSort&amp;BannerColumn</a:t>
            </a:r>
            <a:r>
              <a:rPr lang="de-DE" sz="2800" b="1" dirty="0">
                <a:solidFill>
                  <a:srgbClr val="FFC000"/>
                </a:solidFill>
                <a:latin typeface="Courier" pitchFamily="49" charset="0"/>
              </a:rPr>
              <a:t>=User4&amp;BannerHeight=100&amp;BannerBorder=0&amp;BannerPerLine=0&amp;GCFlag=1&amp;FDFlag=1&amp;NTFlag=1</a:t>
            </a:r>
            <a:r>
              <a:rPr lang="de-DE" sz="2800" b="1" dirty="0">
                <a:solidFill>
                  <a:srgbClr val="C00000"/>
                </a:solidFill>
                <a:latin typeface="Courier" pitchFamily="49" charset="0"/>
              </a:rPr>
              <a:t>&lt;/</a:t>
            </a:r>
            <a:r>
              <a:rPr lang="de-DE" sz="2800" b="1" dirty="0" err="1">
                <a:solidFill>
                  <a:srgbClr val="C00000"/>
                </a:solidFill>
                <a:latin typeface="Courier" pitchFamily="49" charset="0"/>
              </a:rPr>
              <a:t>plugin</a:t>
            </a:r>
            <a:r>
              <a:rPr lang="de-DE" sz="2800" b="1" dirty="0">
                <a:solidFill>
                  <a:srgbClr val="C00000"/>
                </a:solidFill>
                <a:latin typeface="Courier" pitchFamily="49" charset="0"/>
              </a:rPr>
              <a:t>&gt;</a:t>
            </a:r>
          </a:p>
        </p:txBody>
      </p:sp>
      <p:sp>
        <p:nvSpPr>
          <p:cNvPr id="2" name="Foliennummernplatzhalter 1"/>
          <p:cNvSpPr>
            <a:spLocks noGrp="1"/>
          </p:cNvSpPr>
          <p:nvPr>
            <p:ph type="sldNum" sz="quarter" idx="12"/>
          </p:nvPr>
        </p:nvSpPr>
        <p:spPr/>
        <p:txBody>
          <a:bodyPr/>
          <a:lstStyle/>
          <a:p>
            <a:fld id="{A2A41EC0-69FA-4860-B755-6E811E0BB15E}" type="slidenum">
              <a:rPr lang="de-DE" smtClean="0"/>
              <a:pPr/>
              <a:t>42</a:t>
            </a:fld>
            <a:endParaRPr lang="de-DE"/>
          </a:p>
        </p:txBody>
      </p:sp>
    </p:spTree>
    <p:extLst>
      <p:ext uri="{BB962C8B-B14F-4D97-AF65-F5344CB8AC3E}">
        <p14:creationId xmlns:p14="http://schemas.microsoft.com/office/powerpoint/2010/main" val="7220373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vert="horz" lIns="91440" tIns="45720" rIns="91440" bIns="45720" rtlCol="0" anchor="ctr">
            <a:normAutofit fontScale="90000"/>
          </a:bodyPr>
          <a:lstStyle/>
          <a:p>
            <a:r>
              <a:rPr lang="de-DE" dirty="0"/>
              <a:t>Alles automatisieren: GenUploadStats</a:t>
            </a:r>
          </a:p>
        </p:txBody>
      </p:sp>
      <p:pic>
        <p:nvPicPr>
          <p:cNvPr id="31749"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6512" y="2196901"/>
            <a:ext cx="4723099" cy="2456235"/>
          </a:xfrm>
          <a:noFill/>
          <a:ln/>
          <a:effectLst>
            <a:outerShdw dist="35921" dir="2700000" algn="ctr" rotWithShape="0">
              <a:srgbClr val="808080"/>
            </a:outerShdw>
            <a:reflection blurRad="6350" stA="50000" endA="300" endPos="55500" dist="50800" dir="5400000" sy="-100000" algn="bl" rotWithShape="0"/>
          </a:effectLst>
          <a:scene3d>
            <a:camera prst="perspectiveContrastingRightFacing"/>
            <a:lightRig rig="threePt" dir="t"/>
          </a:scene3d>
        </p:spPr>
      </p:pic>
      <p:sp>
        <p:nvSpPr>
          <p:cNvPr id="31747" name="Rectangle 3"/>
          <p:cNvSpPr>
            <a:spLocks noGrp="1" noChangeArrowheads="1"/>
          </p:cNvSpPr>
          <p:nvPr>
            <p:ph type="body" sz="half" idx="2"/>
          </p:nvPr>
        </p:nvSpPr>
        <p:spPr>
          <a:xfrm>
            <a:off x="3923927" y="1590675"/>
            <a:ext cx="5220073" cy="4862513"/>
          </a:xfrm>
        </p:spPr>
        <p:txBody>
          <a:bodyPr>
            <a:noAutofit/>
          </a:bodyPr>
          <a:lstStyle/>
          <a:p>
            <a:pPr>
              <a:lnSpc>
                <a:spcPct val="90000"/>
              </a:lnSpc>
            </a:pPr>
            <a:r>
              <a:rPr lang="de-DE" sz="2400" dirty="0">
                <a:hlinkClick r:id="rId3"/>
              </a:rPr>
              <a:t>GenUploadStats</a:t>
            </a:r>
            <a:r>
              <a:rPr lang="de-DE" sz="2400" dirty="0"/>
              <a:t> automatisiert die Erstellung von Statistiken und lädt das Gesamtergebnis auf geocaching.com hoch.</a:t>
            </a:r>
          </a:p>
          <a:p>
            <a:pPr>
              <a:lnSpc>
                <a:spcPct val="90000"/>
              </a:lnSpc>
            </a:pPr>
            <a:r>
              <a:rPr lang="de-DE" sz="2400" dirty="0" smtClean="0"/>
              <a:t>Man </a:t>
            </a:r>
            <a:r>
              <a:rPr lang="de-DE" sz="2400" dirty="0"/>
              <a:t>kann BadgeGen als </a:t>
            </a:r>
            <a:r>
              <a:rPr lang="de-DE" sz="2400" dirty="0" err="1"/>
              <a:t>Macro</a:t>
            </a:r>
            <a:r>
              <a:rPr lang="de-DE" sz="2400" dirty="0"/>
              <a:t>-Button im Toolbar einbinden und in BadgeGen GenUploadStats als </a:t>
            </a:r>
            <a:r>
              <a:rPr lang="de-DE" sz="2400" dirty="0" err="1"/>
              <a:t>Macro</a:t>
            </a:r>
            <a:r>
              <a:rPr lang="de-DE" sz="2400" dirty="0"/>
              <a:t> aufrufen. Dieses lädt FSG und lädt dessen Ergebnisse hoch. Also: Aktuelle Statistiken mit nur einem Knopfdruck</a:t>
            </a:r>
            <a:r>
              <a:rPr lang="de-DE" sz="2400" dirty="0" smtClean="0"/>
              <a:t>!</a:t>
            </a:r>
          </a:p>
        </p:txBody>
      </p:sp>
      <p:cxnSp>
        <p:nvCxnSpPr>
          <p:cNvPr id="3" name="Gewinkelte Verbindung 2"/>
          <p:cNvCxnSpPr/>
          <p:nvPr/>
        </p:nvCxnSpPr>
        <p:spPr>
          <a:xfrm>
            <a:off x="3131840" y="2348880"/>
            <a:ext cx="953463" cy="822023"/>
          </a:xfrm>
          <a:prstGeom prst="bentConnector3">
            <a:avLst>
              <a:gd name="adj1" fmla="val 50000"/>
            </a:avLst>
          </a:prstGeom>
          <a:ln>
            <a:solidFill>
              <a:srgbClr val="FF0000"/>
            </a:solidFill>
            <a:headEnd type="triangle"/>
            <a:tailEnd type="oval"/>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cxnSp>
        <p:nvCxnSpPr>
          <p:cNvPr id="12" name="Gewinkelte Verbindung 11"/>
          <p:cNvCxnSpPr/>
          <p:nvPr/>
        </p:nvCxnSpPr>
        <p:spPr>
          <a:xfrm>
            <a:off x="3131840" y="3212976"/>
            <a:ext cx="3519683" cy="792088"/>
          </a:xfrm>
          <a:prstGeom prst="bentConnector3">
            <a:avLst>
              <a:gd name="adj1" fmla="val 10612"/>
            </a:avLst>
          </a:prstGeom>
          <a:ln>
            <a:solidFill>
              <a:srgbClr val="FF0000"/>
            </a:solidFill>
            <a:headEnd type="triangle"/>
            <a:tailEnd type="oval"/>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
        <p:nvSpPr>
          <p:cNvPr id="8" name="Foliennummernplatzhalter 7"/>
          <p:cNvSpPr>
            <a:spLocks noGrp="1"/>
          </p:cNvSpPr>
          <p:nvPr>
            <p:ph type="sldNum" sz="quarter" idx="12"/>
          </p:nvPr>
        </p:nvSpPr>
        <p:spPr/>
        <p:txBody>
          <a:bodyPr/>
          <a:lstStyle/>
          <a:p>
            <a:fld id="{52331589-1D56-44A2-BAFA-1E14EBF12940}" type="slidenum">
              <a:rPr lang="de-DE" smtClean="0"/>
              <a:pPr/>
              <a:t>43</a:t>
            </a:fld>
            <a:endParaRPr lang="de-DE"/>
          </a:p>
        </p:txBody>
      </p:sp>
    </p:spTree>
    <p:extLst>
      <p:ext uri="{BB962C8B-B14F-4D97-AF65-F5344CB8AC3E}">
        <p14:creationId xmlns:p14="http://schemas.microsoft.com/office/powerpoint/2010/main" val="6202030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Und jetzt noch einmal alles zusammen…</a:t>
            </a:r>
            <a:endParaRPr lang="de-DE" dirty="0"/>
          </a:p>
        </p:txBody>
      </p:sp>
      <p:sp>
        <p:nvSpPr>
          <p:cNvPr id="7" name="Inhaltsplatzhalter 6"/>
          <p:cNvSpPr>
            <a:spLocks noGrp="1"/>
          </p:cNvSpPr>
          <p:nvPr>
            <p:ph idx="1"/>
          </p:nvPr>
        </p:nvSpPr>
        <p:spPr/>
        <p:txBody>
          <a:bodyPr>
            <a:normAutofit lnSpcReduction="10000"/>
          </a:bodyPr>
          <a:lstStyle/>
          <a:p>
            <a:pPr marL="514350" indent="-514350">
              <a:buFont typeface="+mj-lt"/>
              <a:buAutoNum type="arabicPeriod"/>
            </a:pPr>
            <a:r>
              <a:rPr lang="de-DE" dirty="0" smtClean="0"/>
              <a:t>Logs in „</a:t>
            </a:r>
            <a:r>
              <a:rPr lang="de-DE" dirty="0" err="1" smtClean="0"/>
              <a:t>Publish</a:t>
            </a:r>
            <a:r>
              <a:rPr lang="de-DE" dirty="0" smtClean="0"/>
              <a:t> Logs“ schreiben und veröffentlichen.</a:t>
            </a:r>
          </a:p>
          <a:p>
            <a:pPr marL="514350" indent="-514350">
              <a:buFont typeface="+mj-lt"/>
              <a:buAutoNum type="arabicPeriod"/>
            </a:pPr>
            <a:r>
              <a:rPr lang="de-DE" dirty="0"/>
              <a:t>API Post </a:t>
            </a:r>
            <a:r>
              <a:rPr lang="de-DE" dirty="0" err="1"/>
              <a:t>Logging</a:t>
            </a:r>
            <a:r>
              <a:rPr lang="de-DE" dirty="0"/>
              <a:t> </a:t>
            </a:r>
            <a:r>
              <a:rPr lang="de-DE" dirty="0" smtClean="0"/>
              <a:t>Routine wird aufgerufen, verschiebt die Funde in die Funddatenbank und ruft BadgeGen auf.</a:t>
            </a:r>
          </a:p>
          <a:p>
            <a:pPr marL="514350" indent="-514350">
              <a:buFont typeface="+mj-lt"/>
              <a:buAutoNum type="arabicPeriod"/>
            </a:pPr>
            <a:r>
              <a:rPr lang="de-DE" dirty="0" smtClean="0"/>
              <a:t>BadgeGen ruft GenUploadStats auf.</a:t>
            </a:r>
          </a:p>
          <a:p>
            <a:pPr marL="514350" indent="-514350">
              <a:buFont typeface="+mj-lt"/>
              <a:buAutoNum type="arabicPeriod"/>
            </a:pPr>
            <a:r>
              <a:rPr lang="de-DE" dirty="0" smtClean="0"/>
              <a:t>GenUploadStats ruft </a:t>
            </a:r>
            <a:r>
              <a:rPr lang="de-DE" dirty="0" err="1" smtClean="0"/>
              <a:t>FindStatsGen</a:t>
            </a:r>
            <a:r>
              <a:rPr lang="de-DE" dirty="0" smtClean="0"/>
              <a:t> auf und veröffentlicht anschließend alles in Eurem Profil.</a:t>
            </a:r>
          </a:p>
          <a:p>
            <a:pPr marL="514350" indent="-514350">
              <a:buFont typeface="+mj-lt"/>
              <a:buAutoNum type="arabicPeriod"/>
            </a:pPr>
            <a:endParaRPr lang="de-DE" dirty="0"/>
          </a:p>
        </p:txBody>
      </p:sp>
      <p:sp>
        <p:nvSpPr>
          <p:cNvPr id="5" name="Foliennummernplatzhalter 4"/>
          <p:cNvSpPr>
            <a:spLocks noGrp="1"/>
          </p:cNvSpPr>
          <p:nvPr>
            <p:ph type="sldNum" sz="quarter" idx="12"/>
          </p:nvPr>
        </p:nvSpPr>
        <p:spPr/>
        <p:txBody>
          <a:bodyPr/>
          <a:lstStyle/>
          <a:p>
            <a:fld id="{52331589-1D56-44A2-BAFA-1E14EBF12940}" type="slidenum">
              <a:rPr lang="de-DE" smtClean="0"/>
              <a:pPr/>
              <a:t>44</a:t>
            </a:fld>
            <a:endParaRPr lang="de-DE"/>
          </a:p>
        </p:txBody>
      </p:sp>
    </p:spTree>
    <p:extLst>
      <p:ext uri="{BB962C8B-B14F-4D97-AF65-F5344CB8AC3E}">
        <p14:creationId xmlns:p14="http://schemas.microsoft.com/office/powerpoint/2010/main" val="1915363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a:xfrm>
            <a:off x="142844" y="928670"/>
            <a:ext cx="8572560" cy="857256"/>
          </a:xfrm>
          <a:prstGeom prst="rect">
            <a:avLst/>
          </a:prstGeom>
        </p:spPr>
        <p:txBody>
          <a:bodyPr vert="horz" lIns="91440" tIns="45720" rIns="91440" bIns="45720" rtlCol="0" anchor="ctr">
            <a:normAutofit/>
          </a:bodyPr>
          <a:lstStyle/>
          <a:p>
            <a:pPr marL="514350" indent="-514350">
              <a:spcBef>
                <a:spcPct val="0"/>
              </a:spcBef>
            </a:pPr>
            <a:endParaRPr lang="de-DE" sz="1700" dirty="0" smtClean="0">
              <a:latin typeface="Tahoma" pitchFamily="34" charset="0"/>
              <a:cs typeface="Tahoma" pitchFamily="34" charset="0"/>
            </a:endParaRPr>
          </a:p>
        </p:txBody>
      </p:sp>
      <p:sp>
        <p:nvSpPr>
          <p:cNvPr id="3" name="Inhaltsplatzhalter 2"/>
          <p:cNvSpPr>
            <a:spLocks noGrp="1"/>
          </p:cNvSpPr>
          <p:nvPr>
            <p:ph idx="1"/>
          </p:nvPr>
        </p:nvSpPr>
        <p:spPr>
          <a:xfrm>
            <a:off x="3214678" y="1071546"/>
            <a:ext cx="5472122" cy="5715040"/>
          </a:xfrm>
        </p:spPr>
        <p:txBody>
          <a:bodyPr anchor="t">
            <a:normAutofit/>
          </a:bodyPr>
          <a:lstStyle/>
          <a:p>
            <a:pPr marL="514350" indent="-514350" algn="ctr">
              <a:buNone/>
              <a:tabLst>
                <a:tab pos="2335213" algn="l"/>
              </a:tabLst>
            </a:pPr>
            <a:endParaRPr lang="de-DE" sz="4000" b="1" dirty="0" smtClean="0"/>
          </a:p>
          <a:p>
            <a:pPr marL="514350" indent="-514350" algn="ctr">
              <a:buNone/>
              <a:tabLst>
                <a:tab pos="2335213" algn="l"/>
              </a:tabLst>
            </a:pPr>
            <a:endParaRPr lang="de-DE" sz="4000" b="1" dirty="0" smtClean="0"/>
          </a:p>
          <a:p>
            <a:pPr marL="514350" indent="-514350" algn="ctr">
              <a:buNone/>
              <a:tabLst>
                <a:tab pos="2335213" algn="l"/>
              </a:tabLst>
            </a:pPr>
            <a:endParaRPr lang="de-DE" sz="4000" b="1" dirty="0" smtClean="0"/>
          </a:p>
          <a:p>
            <a:pPr marL="514350" indent="-514350" algn="ctr">
              <a:buNone/>
              <a:tabLst>
                <a:tab pos="2335213" algn="l"/>
              </a:tabLst>
            </a:pPr>
            <a:r>
              <a:rPr lang="de-DE" sz="4000" b="1" dirty="0" smtClean="0"/>
              <a:t>Vielen Dank für Eure</a:t>
            </a:r>
          </a:p>
          <a:p>
            <a:pPr marL="514350" indent="-514350" algn="ctr">
              <a:buNone/>
              <a:tabLst>
                <a:tab pos="2335213" algn="l"/>
              </a:tabLst>
            </a:pPr>
            <a:r>
              <a:rPr lang="de-DE" sz="4000" b="1" dirty="0" smtClean="0"/>
              <a:t> Aufmerksamkeit.</a:t>
            </a:r>
            <a:endParaRPr lang="de-DE" sz="4000" b="1" dirty="0"/>
          </a:p>
        </p:txBody>
      </p:sp>
      <p:pic>
        <p:nvPicPr>
          <p:cNvPr id="2" name="Grafik 1"/>
          <p:cNvPicPr>
            <a:picLocks noChangeAspect="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193820" y="3356991"/>
            <a:ext cx="2866011" cy="2150481"/>
          </a:xfrm>
          <a:prstGeom prst="rect">
            <a:avLst/>
          </a:prstGeom>
          <a:ln>
            <a:noFill/>
          </a:ln>
          <a:effectLst>
            <a:softEdge rad="112500"/>
          </a:effectLst>
        </p:spPr>
      </p:pic>
      <p:sp>
        <p:nvSpPr>
          <p:cNvPr id="6" name="Foliennummernplatzhalter 5"/>
          <p:cNvSpPr>
            <a:spLocks noGrp="1"/>
          </p:cNvSpPr>
          <p:nvPr>
            <p:ph type="sldNum" sz="quarter" idx="12"/>
          </p:nvPr>
        </p:nvSpPr>
        <p:spPr/>
        <p:txBody>
          <a:bodyPr/>
          <a:lstStyle/>
          <a:p>
            <a:fld id="{A2A41EC0-69FA-4860-B755-6E811E0BB15E}" type="slidenum">
              <a:rPr lang="de-DE" smtClean="0"/>
              <a:pPr/>
              <a:t>45</a:t>
            </a:fld>
            <a:endParaRPr lang="de-DE"/>
          </a:p>
        </p:txBody>
      </p:sp>
      <p:sp>
        <p:nvSpPr>
          <p:cNvPr id="7" name="Textfeld 1"/>
          <p:cNvSpPr txBox="1">
            <a:spLocks noChangeArrowheads="1"/>
          </p:cNvSpPr>
          <p:nvPr/>
        </p:nvSpPr>
        <p:spPr bwMode="auto">
          <a:xfrm>
            <a:off x="53975" y="5949280"/>
            <a:ext cx="9036050" cy="369332"/>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tabLst>
                <a:tab pos="8515350" algn="r"/>
              </a:tabLst>
            </a:pPr>
            <a:r>
              <a:rPr lang="de-DE" b="1" dirty="0" smtClean="0"/>
              <a:t>Und jetzt </a:t>
            </a:r>
            <a:r>
              <a:rPr lang="de-DE" b="1" dirty="0"/>
              <a:t>geht raus und sucht Dosen! </a:t>
            </a:r>
            <a:r>
              <a:rPr lang="de-DE" b="1" dirty="0" smtClean="0"/>
              <a:t>	Oder stellt noch mehr </a:t>
            </a:r>
            <a:r>
              <a:rPr lang="de-DE" b="1" dirty="0"/>
              <a:t>Fragen… </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prora2013.de/bilder_banner/banner04/Final-eckig-Treppenhaus-Schrift-weiss-schwarz_500x142.png"/>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372755" y="0"/>
            <a:ext cx="47625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6439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t>Anmerkung</a:t>
            </a:r>
            <a:endParaRPr lang="de-DE" dirty="0"/>
          </a:p>
        </p:txBody>
      </p:sp>
      <p:sp>
        <p:nvSpPr>
          <p:cNvPr id="3" name="Inhaltsplatzhalter 2"/>
          <p:cNvSpPr>
            <a:spLocks noGrp="1"/>
          </p:cNvSpPr>
          <p:nvPr>
            <p:ph idx="1"/>
          </p:nvPr>
        </p:nvSpPr>
        <p:spPr/>
        <p:txBody>
          <a:bodyPr>
            <a:normAutofit fontScale="92500" lnSpcReduction="10000"/>
          </a:bodyPr>
          <a:lstStyle/>
          <a:p>
            <a:pPr>
              <a:defRPr/>
            </a:pPr>
            <a:r>
              <a:rPr lang="de-DE" sz="2800" dirty="0" smtClean="0"/>
              <a:t>Die </a:t>
            </a:r>
            <a:r>
              <a:rPr lang="de-DE" sz="2800" dirty="0" err="1" smtClean="0"/>
              <a:t>ppt</a:t>
            </a:r>
            <a:r>
              <a:rPr lang="de-DE" sz="2800" dirty="0" smtClean="0"/>
              <a:t>-Folien wurden von RNKBerlin erstellt. Wir stellen sie gerne allen zur Verfügung, die ähnliche Workshops halten wollen. </a:t>
            </a:r>
          </a:p>
          <a:p>
            <a:pPr>
              <a:defRPr/>
            </a:pPr>
            <a:r>
              <a:rPr lang="de-DE" sz="2800" dirty="0" smtClean="0"/>
              <a:t>Fühlt Euch frei sie zu verändern, zu ergänzen oder zu korrigieren. </a:t>
            </a:r>
          </a:p>
          <a:p>
            <a:pPr>
              <a:defRPr/>
            </a:pPr>
            <a:r>
              <a:rPr lang="de-DE" sz="2800" dirty="0" smtClean="0"/>
              <a:t>Im Gegenzug würden wir uns freuen, wenn der Ursprung der Folien kurz erwähnt wird und ihr uns eine Kopie Eurer Folien zukommen lassen könntet. </a:t>
            </a:r>
            <a:r>
              <a:rPr lang="de-DE" sz="2800" dirty="0"/>
              <a:t>I</a:t>
            </a:r>
            <a:r>
              <a:rPr lang="de-DE" sz="2800" dirty="0" smtClean="0"/>
              <a:t>n der Summe entsteht so vielleicht irgendwann der ideale Vortrag zum Thema.</a:t>
            </a:r>
          </a:p>
          <a:p>
            <a:pPr>
              <a:defRPr/>
            </a:pPr>
            <a:r>
              <a:rPr lang="de-DE" sz="2800" dirty="0" smtClean="0"/>
              <a:t>Ihr erreicht uns unter </a:t>
            </a:r>
            <a:r>
              <a:rPr lang="de-DE" sz="2800" dirty="0" smtClean="0">
                <a:hlinkClick r:id="rId2"/>
              </a:rPr>
              <a:t>robin-gsak@wampenschleifer.de</a:t>
            </a:r>
            <a:r>
              <a:rPr lang="de-DE" sz="2800" dirty="0" smtClean="0"/>
              <a:t> </a:t>
            </a:r>
            <a:endParaRPr lang="de-DE" sz="2800" dirty="0"/>
          </a:p>
        </p:txBody>
      </p:sp>
      <p:sp>
        <p:nvSpPr>
          <p:cNvPr id="4" name="Foliennummernplatzhalter 3"/>
          <p:cNvSpPr>
            <a:spLocks noGrp="1"/>
          </p:cNvSpPr>
          <p:nvPr>
            <p:ph type="sldNum" sz="quarter" idx="12"/>
          </p:nvPr>
        </p:nvSpPr>
        <p:spPr/>
        <p:txBody>
          <a:bodyPr/>
          <a:lstStyle/>
          <a:p>
            <a:fld id="{A2A41EC0-69FA-4860-B755-6E811E0BB15E}" type="slidenum">
              <a:rPr lang="de-DE" smtClean="0"/>
              <a:pPr/>
              <a:t>47</a:t>
            </a:fld>
            <a:endParaRPr lang="de-DE"/>
          </a:p>
        </p:txBody>
      </p:sp>
    </p:spTree>
    <p:extLst>
      <p:ext uri="{BB962C8B-B14F-4D97-AF65-F5344CB8AC3E}">
        <p14:creationId xmlns:p14="http://schemas.microsoft.com/office/powerpoint/2010/main" val="2787774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hlinkClick r:id="rId2" action="ppaction://hlinkfile"/>
              </a:rPr>
              <a:t>Lizenz</a:t>
            </a:r>
            <a:endParaRPr lang="de-DE" dirty="0"/>
          </a:p>
        </p:txBody>
      </p:sp>
      <p:sp>
        <p:nvSpPr>
          <p:cNvPr id="3" name="Inhaltsplatzhalter 2"/>
          <p:cNvSpPr>
            <a:spLocks noGrp="1"/>
          </p:cNvSpPr>
          <p:nvPr>
            <p:ph idx="1"/>
          </p:nvPr>
        </p:nvSpPr>
        <p:spPr>
          <a:xfrm>
            <a:off x="457200" y="3820319"/>
            <a:ext cx="8229600" cy="2305844"/>
          </a:xfrm>
        </p:spPr>
        <p:txBody>
          <a:bodyPr>
            <a:normAutofit fontScale="25000" lnSpcReduction="20000"/>
          </a:bodyPr>
          <a:lstStyle/>
          <a:p>
            <a:pPr marL="0" indent="0">
              <a:buNone/>
            </a:pPr>
            <a:r>
              <a:rPr lang="de-DE" b="1" dirty="0" smtClean="0"/>
              <a:t>Sie </a:t>
            </a:r>
            <a:r>
              <a:rPr lang="de-DE" b="1" dirty="0"/>
              <a:t>dürfen:</a:t>
            </a:r>
          </a:p>
          <a:p>
            <a:r>
              <a:rPr lang="de-DE" dirty="0"/>
              <a:t>das Werk bzw. den Inhalt vervielfältigen, verbreiten und öffentlich zugänglich machen</a:t>
            </a:r>
          </a:p>
          <a:p>
            <a:r>
              <a:rPr lang="de-DE" dirty="0"/>
              <a:t>Abwandlungen und Bearbeitungen des Werkes bzw. Inhaltes anfertigen</a:t>
            </a:r>
          </a:p>
          <a:p>
            <a:pPr marL="0" indent="0">
              <a:buNone/>
            </a:pPr>
            <a:endParaRPr lang="de-DE" b="1" dirty="0" smtClean="0"/>
          </a:p>
          <a:p>
            <a:pPr marL="0" indent="0">
              <a:buNone/>
            </a:pPr>
            <a:r>
              <a:rPr lang="de-DE" b="1" dirty="0" smtClean="0"/>
              <a:t>Zu </a:t>
            </a:r>
            <a:r>
              <a:rPr lang="de-DE" b="1" dirty="0"/>
              <a:t>den folgenden Bedingungen:</a:t>
            </a:r>
          </a:p>
          <a:p>
            <a:r>
              <a:rPr lang="de-DE" b="1" dirty="0"/>
              <a:t>Namensnennung</a:t>
            </a:r>
            <a:r>
              <a:rPr lang="de-DE" dirty="0"/>
              <a:t> — Sie müssen den Namen des Autors/Rechteinhabers in der von ihm festgelegten Weise nennen.</a:t>
            </a:r>
          </a:p>
          <a:p>
            <a:r>
              <a:rPr lang="de-DE" b="1" dirty="0"/>
              <a:t>Keine kommerzielle Nutzung</a:t>
            </a:r>
            <a:r>
              <a:rPr lang="de-DE" dirty="0"/>
              <a:t> — Dieses Werk bzw. dieser Inhalt darf nicht für kommerzielle Zwecke verwendet werden.</a:t>
            </a:r>
          </a:p>
          <a:p>
            <a:r>
              <a:rPr lang="de-DE" b="1" dirty="0"/>
              <a:t>Weitergabe unter gleichen Bedingungen</a:t>
            </a:r>
            <a:r>
              <a:rPr lang="de-DE" dirty="0"/>
              <a:t> — Wenn Sie das lizenzierte Werk bzw. den lizenzierten Inhalt bearbeiten oder in anderer Weise erkennbar als Grundlage für eigenes Schaffen verwenden, dürfen Sie die daraufhin neu entstandenen Werke bzw. Inhalte nur unter Verwendung von Lizenzbedingungen weitergeben, die mit denen dieses Lizenzvertrages identisch oder vergleichbar sind.</a:t>
            </a:r>
          </a:p>
          <a:p>
            <a:endParaRPr lang="de-DE" b="1" dirty="0" smtClean="0"/>
          </a:p>
          <a:p>
            <a:pPr marL="0" indent="0">
              <a:buNone/>
            </a:pPr>
            <a:r>
              <a:rPr lang="de-DE" b="1" dirty="0" smtClean="0"/>
              <a:t>Wobei </a:t>
            </a:r>
            <a:r>
              <a:rPr lang="de-DE" b="1" dirty="0"/>
              <a:t>gilt:</a:t>
            </a:r>
          </a:p>
          <a:p>
            <a:r>
              <a:rPr lang="de-DE" b="1" dirty="0"/>
              <a:t>Verzichtserklärung</a:t>
            </a:r>
            <a:r>
              <a:rPr lang="de-DE" dirty="0"/>
              <a:t> — Jede der vorgenannten Bedingungen kann </a:t>
            </a:r>
            <a:r>
              <a:rPr lang="de-DE" b="1" u="sng" dirty="0">
                <a:hlinkClick r:id="rId3"/>
              </a:rPr>
              <a:t>aufgehoben</a:t>
            </a:r>
            <a:r>
              <a:rPr lang="de-DE" dirty="0"/>
              <a:t> werden, sofern Sie die ausdrückliche Einwilligung des Rechteinhabers dazu erhalten.</a:t>
            </a:r>
          </a:p>
          <a:p>
            <a:r>
              <a:rPr lang="de-DE" b="1" dirty="0"/>
              <a:t>Public Domain (gemeinfreie oder nicht-</a:t>
            </a:r>
            <a:r>
              <a:rPr lang="de-DE" b="1" dirty="0" err="1"/>
              <a:t>schützbare</a:t>
            </a:r>
            <a:r>
              <a:rPr lang="de-DE" b="1" dirty="0"/>
              <a:t> Inhalte)</a:t>
            </a:r>
            <a:r>
              <a:rPr lang="de-DE" dirty="0"/>
              <a:t> — Soweit das Werk, der Inhalt oder irgendein Teil davon zur </a:t>
            </a:r>
            <a:r>
              <a:rPr lang="de-DE" b="1" u="sng" dirty="0">
                <a:hlinkClick r:id="rId4"/>
              </a:rPr>
              <a:t>Public Domain</a:t>
            </a:r>
            <a:r>
              <a:rPr lang="de-DE" dirty="0"/>
              <a:t> der jeweiligen Rechtsordnung gehört, wird dieser Status von der Lizenz in keiner Weise berührt.</a:t>
            </a:r>
          </a:p>
          <a:p>
            <a:r>
              <a:rPr lang="de-DE" b="1" dirty="0"/>
              <a:t>Sonstige Rechte</a:t>
            </a:r>
            <a:r>
              <a:rPr lang="de-DE" dirty="0"/>
              <a:t> — Die Lizenz hat keinerlei Einfluss auf die folgenden Rechte:</a:t>
            </a:r>
          </a:p>
          <a:p>
            <a:pPr lvl="1"/>
            <a:r>
              <a:rPr lang="de-DE" dirty="0"/>
              <a:t>Die Rechte, die jedermann wegen der Schranken des Urheberrechts oder aufgrund gesetzlicher Erlaubnisse zustehen (in einigen Ländern als grundsätzliche Doktrin des </a:t>
            </a:r>
            <a:r>
              <a:rPr lang="de-DE" b="1" u="sng" dirty="0">
                <a:hlinkClick r:id="rId5"/>
              </a:rPr>
              <a:t>fair </a:t>
            </a:r>
            <a:r>
              <a:rPr lang="de-DE" b="1" u="sng" dirty="0" err="1">
                <a:hlinkClick r:id="rId5"/>
              </a:rPr>
              <a:t>use</a:t>
            </a:r>
            <a:r>
              <a:rPr lang="de-DE" dirty="0"/>
              <a:t> etabliert);</a:t>
            </a:r>
          </a:p>
          <a:p>
            <a:pPr lvl="1"/>
            <a:r>
              <a:rPr lang="de-DE" dirty="0"/>
              <a:t>Das </a:t>
            </a:r>
            <a:r>
              <a:rPr lang="de-DE" b="1" u="sng" dirty="0">
                <a:hlinkClick r:id="rId6"/>
              </a:rPr>
              <a:t>Urheberpersönlichkeitsrecht</a:t>
            </a:r>
            <a:r>
              <a:rPr lang="de-DE" dirty="0"/>
              <a:t> des Rechteinhabers;</a:t>
            </a:r>
          </a:p>
          <a:p>
            <a:pPr lvl="1"/>
            <a:r>
              <a:rPr lang="de-DE" dirty="0"/>
              <a:t>Rechte anderer Personen, entweder am Lizenzgegenstand selber oder bezüglich seiner Verwendung, zum Beispiel für </a:t>
            </a:r>
            <a:r>
              <a:rPr lang="de-DE" b="1" u="sng" dirty="0">
                <a:hlinkClick r:id="rId7"/>
              </a:rPr>
              <a:t>Werbung</a:t>
            </a:r>
            <a:r>
              <a:rPr lang="de-DE" dirty="0"/>
              <a:t> oder Privatsphärenschutz.</a:t>
            </a:r>
          </a:p>
          <a:p>
            <a:pPr marL="0" indent="0">
              <a:buNone/>
            </a:pPr>
            <a:endParaRPr lang="de-DE" b="1" dirty="0" smtClean="0"/>
          </a:p>
          <a:p>
            <a:pPr marL="0" indent="0">
              <a:buNone/>
            </a:pPr>
            <a:r>
              <a:rPr lang="de-DE" b="1" dirty="0" smtClean="0"/>
              <a:t>Hinweis</a:t>
            </a:r>
            <a:r>
              <a:rPr lang="de-DE" dirty="0"/>
              <a:t> — Im Falle einer Verbreitung müssen Sie anderen alle Lizenzbedingungen mitteilen, die für dieses Werk gelten. Am einfachsten ist es, an entsprechender Stelle einen Link auf diese Seite </a:t>
            </a:r>
            <a:r>
              <a:rPr lang="de-DE" dirty="0" smtClean="0"/>
              <a:t>einzubinden. </a:t>
            </a:r>
            <a:r>
              <a:rPr lang="de-DE" dirty="0" smtClean="0">
                <a:hlinkClick r:id="rId3"/>
              </a:rPr>
              <a:t>http</a:t>
            </a:r>
            <a:r>
              <a:rPr lang="de-DE" dirty="0">
                <a:hlinkClick r:id="rId3"/>
              </a:rPr>
              <a:t>://creativecommons.org/licenses/by-nc-sa/3.0/deed.de</a:t>
            </a:r>
            <a:endParaRPr lang="de-DE" dirty="0"/>
          </a:p>
          <a:p>
            <a:endParaRPr lang="de-DE" dirty="0"/>
          </a:p>
        </p:txBody>
      </p:sp>
      <p:pic>
        <p:nvPicPr>
          <p:cNvPr id="1026" name="Picture 2">
            <a:hlinkClick r:id="rId2" action="ppaction://hlinkfile"/>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7250" y="1124744"/>
            <a:ext cx="742950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liennummernplatzhalter 4"/>
          <p:cNvSpPr>
            <a:spLocks noGrp="1"/>
          </p:cNvSpPr>
          <p:nvPr>
            <p:ph type="sldNum" sz="quarter" idx="12"/>
          </p:nvPr>
        </p:nvSpPr>
        <p:spPr>
          <a:xfrm>
            <a:off x="6553200" y="6356350"/>
            <a:ext cx="2133600" cy="365125"/>
          </a:xfrm>
        </p:spPr>
        <p:txBody>
          <a:bodyPr/>
          <a:lstStyle/>
          <a:p>
            <a:fld id="{A2A41EC0-69FA-4860-B755-6E811E0BB15E}" type="slidenum">
              <a:rPr lang="de-DE" smtClean="0"/>
              <a:pPr/>
              <a:t>48</a:t>
            </a:fld>
            <a:endParaRPr lang="de-DE"/>
          </a:p>
        </p:txBody>
      </p:sp>
    </p:spTree>
    <p:extLst>
      <p:ext uri="{BB962C8B-B14F-4D97-AF65-F5344CB8AC3E}">
        <p14:creationId xmlns:p14="http://schemas.microsoft.com/office/powerpoint/2010/main" val="28754851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de-DE" dirty="0"/>
              <a:t>Liste </a:t>
            </a:r>
            <a:r>
              <a:rPr lang="de-DE" dirty="0" smtClean="0"/>
              <a:t>einiger verwendeter  </a:t>
            </a:r>
            <a:r>
              <a:rPr lang="de-DE" dirty="0"/>
              <a:t>Makros</a:t>
            </a:r>
          </a:p>
        </p:txBody>
      </p:sp>
      <p:graphicFrame>
        <p:nvGraphicFramePr>
          <p:cNvPr id="42584" name="Group 600"/>
          <p:cNvGraphicFramePr>
            <a:graphicFrameLocks noGrp="1"/>
          </p:cNvGraphicFramePr>
          <p:nvPr>
            <p:ph sz="quarter" idx="1"/>
            <p:extLst>
              <p:ext uri="{D42A27DB-BD31-4B8C-83A1-F6EECF244321}">
                <p14:modId xmlns:p14="http://schemas.microsoft.com/office/powerpoint/2010/main" val="355649960"/>
              </p:ext>
            </p:extLst>
          </p:nvPr>
        </p:nvGraphicFramePr>
        <p:xfrm>
          <a:off x="251519" y="1600200"/>
          <a:ext cx="8712968" cy="4133058"/>
        </p:xfrm>
        <a:graphic>
          <a:graphicData uri="http://schemas.openxmlformats.org/drawingml/2006/table">
            <a:tbl>
              <a:tblPr>
                <a:effectLst>
                  <a:outerShdw blurRad="50800" dist="38100" dir="5400000" algn="t" rotWithShape="0">
                    <a:prstClr val="black">
                      <a:alpha val="40000"/>
                    </a:prstClr>
                  </a:outerShdw>
                </a:effectLst>
                <a:tableStyleId>{125E5076-3810-47DD-B79F-674D7AD40C01}</a:tableStyleId>
              </a:tblPr>
              <a:tblGrid>
                <a:gridCol w="2606543"/>
                <a:gridCol w="1069161"/>
                <a:gridCol w="1450759"/>
                <a:gridCol w="3586505"/>
              </a:tblGrid>
              <a:tr h="3559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u="none" strike="noStrike" cap="none" normalizeH="0" baseline="0" dirty="0" err="1" smtClean="0">
                          <a:ln>
                            <a:noFill/>
                          </a:ln>
                          <a:effectLst/>
                        </a:rPr>
                        <a:t>Macro</a:t>
                      </a:r>
                      <a:r>
                        <a:rPr kumimoji="0" lang="de-DE" sz="1500" u="none" strike="noStrike" cap="none" normalizeH="0" baseline="0" dirty="0" smtClean="0">
                          <a:ln>
                            <a:noFill/>
                          </a:ln>
                          <a:effectLst/>
                        </a:rPr>
                        <a:t> Name</a:t>
                      </a:r>
                      <a:endParaRPr kumimoji="0" lang="de-DE" sz="2000" b="1" i="0" u="none" strike="noStrike" cap="none" normalizeH="0" baseline="0" dirty="0" smtClean="0">
                        <a:ln>
                          <a:noFill/>
                        </a:ln>
                        <a:solidFill>
                          <a:sysClr val="windowText" lastClr="000000"/>
                        </a:solidFill>
                        <a:effectLst/>
                        <a:latin typeface="Arial" charset="0"/>
                      </a:endParaRPr>
                    </a:p>
                  </a:txBody>
                  <a:tcPr anchor="ctr" horzOverflow="overflow">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u="none" strike="noStrike" cap="none" normalizeH="0" baseline="0" dirty="0" err="1" smtClean="0">
                          <a:ln>
                            <a:noFill/>
                          </a:ln>
                          <a:effectLst/>
                        </a:rPr>
                        <a:t>Ver</a:t>
                      </a:r>
                      <a:endParaRPr kumimoji="0" lang="de-DE" sz="2000" b="1" i="0" u="none" strike="noStrike" cap="none" normalizeH="0" baseline="0" dirty="0" smtClean="0">
                        <a:ln>
                          <a:noFill/>
                        </a:ln>
                        <a:solidFill>
                          <a:sysClr val="windowText" lastClr="000000"/>
                        </a:solidFill>
                        <a:effectLst/>
                        <a:latin typeface="Arial" charset="0"/>
                      </a:endParaRPr>
                    </a:p>
                  </a:txBody>
                  <a:tcPr anchor="ctr" horzOverflow="overflow">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u="none" strike="noStrike" cap="none" normalizeH="0" baseline="0" dirty="0" err="1" smtClean="0">
                          <a:ln>
                            <a:noFill/>
                          </a:ln>
                          <a:effectLst/>
                        </a:rPr>
                        <a:t>Author</a:t>
                      </a:r>
                      <a:endParaRPr kumimoji="0" lang="de-DE" sz="2000" b="1" i="0" u="none" strike="noStrike" cap="none" normalizeH="0" baseline="0" dirty="0" smtClean="0">
                        <a:ln>
                          <a:noFill/>
                        </a:ln>
                        <a:solidFill>
                          <a:sysClr val="windowText" lastClr="000000"/>
                        </a:solidFill>
                        <a:effectLst/>
                        <a:latin typeface="Arial" charset="0"/>
                      </a:endParaRPr>
                    </a:p>
                  </a:txBody>
                  <a:tcPr anchor="ctr" horzOverflow="overflow">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u="none" strike="noStrike" cap="none" normalizeH="0" baseline="0" dirty="0" smtClean="0">
                          <a:ln>
                            <a:noFill/>
                          </a:ln>
                          <a:effectLst/>
                        </a:rPr>
                        <a:t>Description</a:t>
                      </a:r>
                      <a:endParaRPr kumimoji="0" lang="de-DE" sz="2000" b="1" i="0" u="none" strike="noStrike" cap="none" normalizeH="0" baseline="0" dirty="0" smtClean="0">
                        <a:ln>
                          <a:noFill/>
                        </a:ln>
                        <a:solidFill>
                          <a:sysClr val="windowText" lastClr="000000"/>
                        </a:solidFill>
                        <a:effectLst/>
                        <a:latin typeface="Arial" charset="0"/>
                      </a:endParaRPr>
                    </a:p>
                  </a:txBody>
                  <a:tcPr anchor="ctr" horzOverflow="overflow">
                    <a:solidFill>
                      <a:schemeClr val="tx1">
                        <a:lumMod val="75000"/>
                        <a:lumOff val="25000"/>
                      </a:schemeClr>
                    </a:solidFill>
                  </a:tcPr>
                </a:tc>
              </a:tr>
              <a:tr h="508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smtClean="0">
                          <a:ln>
                            <a:noFill/>
                          </a:ln>
                          <a:effectLst/>
                          <a:hlinkClick r:id="rId2"/>
                        </a:rPr>
                        <a:t>BadgeGenBETA.gsk</a:t>
                      </a:r>
                      <a:endParaRPr kumimoji="0" lang="de-DE" sz="2000" b="0" i="0" u="none" strike="noStrike" cap="none" normalizeH="0" baseline="0" smtClean="0">
                        <a:ln>
                          <a:noFill/>
                        </a:ln>
                        <a:solidFill>
                          <a:sysClr val="windowText" lastClr="000000"/>
                        </a:solidFill>
                        <a:effectLst/>
                        <a:latin typeface="Arial" charset="0"/>
                      </a:endParaRPr>
                    </a:p>
                  </a:txBody>
                  <a:tcPr horzOverflow="overflow">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smtClean="0">
                          <a:ln>
                            <a:noFill/>
                          </a:ln>
                          <a:effectLst/>
                        </a:rPr>
                        <a:t>3.2.09 BETA</a:t>
                      </a:r>
                      <a:endParaRPr kumimoji="0" lang="de-DE" sz="2000" b="0" i="0" u="none" strike="noStrike" cap="none" normalizeH="0" baseline="0" smtClean="0">
                        <a:ln>
                          <a:noFill/>
                        </a:ln>
                        <a:solidFill>
                          <a:sysClr val="windowText" lastClr="000000"/>
                        </a:solidFill>
                        <a:effectLst/>
                        <a:latin typeface="Arial" charset="0"/>
                      </a:endParaRPr>
                    </a:p>
                  </a:txBody>
                  <a:tcPr horzOverflow="overflow">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smtClean="0">
                          <a:ln>
                            <a:noFill/>
                          </a:ln>
                          <a:effectLst/>
                        </a:rPr>
                        <a:t>ky.m.guy</a:t>
                      </a:r>
                      <a:endParaRPr kumimoji="0" lang="de-DE" sz="2000" b="0" i="0" u="none" strike="noStrike" cap="none" normalizeH="0" baseline="0" smtClean="0">
                        <a:ln>
                          <a:noFill/>
                        </a:ln>
                        <a:solidFill>
                          <a:sysClr val="windowText" lastClr="000000"/>
                        </a:solidFill>
                        <a:effectLst/>
                        <a:latin typeface="Arial" charset="0"/>
                      </a:endParaRPr>
                    </a:p>
                  </a:txBody>
                  <a:tcPr horzOverflow="overflow">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dirty="0" smtClean="0">
                          <a:ln>
                            <a:noFill/>
                          </a:ln>
                          <a:effectLst/>
                        </a:rPr>
                        <a:t>Generates </a:t>
                      </a:r>
                      <a:r>
                        <a:rPr kumimoji="0" lang="de-DE" sz="1200" u="none" strike="noStrike" cap="none" normalizeH="0" baseline="0" dirty="0" err="1" smtClean="0">
                          <a:ln>
                            <a:noFill/>
                          </a:ln>
                          <a:effectLst/>
                        </a:rPr>
                        <a:t>badges</a:t>
                      </a:r>
                      <a:r>
                        <a:rPr kumimoji="0" lang="de-DE" sz="1200" u="none" strike="noStrike" cap="none" normalizeH="0" baseline="0" dirty="0" smtClean="0">
                          <a:ln>
                            <a:noFill/>
                          </a:ln>
                          <a:effectLst/>
                        </a:rPr>
                        <a:t> </a:t>
                      </a:r>
                      <a:r>
                        <a:rPr kumimoji="0" lang="de-DE" sz="1200" u="none" strike="noStrike" cap="none" normalizeH="0" baseline="0" dirty="0" err="1" smtClean="0">
                          <a:ln>
                            <a:noFill/>
                          </a:ln>
                          <a:effectLst/>
                        </a:rPr>
                        <a:t>based</a:t>
                      </a:r>
                      <a:r>
                        <a:rPr kumimoji="0" lang="de-DE" sz="1200" u="none" strike="noStrike" cap="none" normalizeH="0" baseline="0" dirty="0" smtClean="0">
                          <a:ln>
                            <a:noFill/>
                          </a:ln>
                          <a:effectLst/>
                        </a:rPr>
                        <a:t> on </a:t>
                      </a:r>
                      <a:r>
                        <a:rPr kumimoji="0" lang="de-DE" sz="1200" u="none" strike="noStrike" cap="none" normalizeH="0" baseline="0" dirty="0" err="1" smtClean="0">
                          <a:ln>
                            <a:noFill/>
                          </a:ln>
                          <a:effectLst/>
                        </a:rPr>
                        <a:t>your</a:t>
                      </a:r>
                      <a:r>
                        <a:rPr kumimoji="0" lang="de-DE" sz="1200" u="none" strike="noStrike" cap="none" normalizeH="0" baseline="0" dirty="0" smtClean="0">
                          <a:ln>
                            <a:noFill/>
                          </a:ln>
                          <a:effectLst/>
                        </a:rPr>
                        <a:t> </a:t>
                      </a:r>
                      <a:r>
                        <a:rPr kumimoji="0" lang="de-DE" sz="1200" u="none" strike="noStrike" cap="none" normalizeH="0" baseline="0" dirty="0" err="1" smtClean="0">
                          <a:ln>
                            <a:noFill/>
                          </a:ln>
                          <a:effectLst/>
                        </a:rPr>
                        <a:t>geocaching</a:t>
                      </a:r>
                      <a:r>
                        <a:rPr kumimoji="0" lang="de-DE" sz="1200" u="none" strike="noStrike" cap="none" normalizeH="0" baseline="0" dirty="0" smtClean="0">
                          <a:ln>
                            <a:noFill/>
                          </a:ln>
                          <a:effectLst/>
                        </a:rPr>
                        <a:t> </a:t>
                      </a:r>
                      <a:r>
                        <a:rPr kumimoji="0" lang="de-DE" sz="1200" u="none" strike="noStrike" cap="none" normalizeH="0" baseline="0" dirty="0" err="1" smtClean="0">
                          <a:ln>
                            <a:noFill/>
                          </a:ln>
                          <a:effectLst/>
                        </a:rPr>
                        <a:t>accomplishments</a:t>
                      </a:r>
                      <a:r>
                        <a:rPr kumimoji="0" lang="de-DE" sz="1200" u="none" strike="noStrike" cap="none" normalizeH="0" baseline="0" dirty="0" smtClean="0">
                          <a:ln>
                            <a:noFill/>
                          </a:ln>
                          <a:effectLst/>
                        </a:rPr>
                        <a:t>.</a:t>
                      </a:r>
                      <a:endParaRPr kumimoji="0" lang="de-DE" sz="2000" b="0" i="0" u="none" strike="noStrike" cap="none" normalizeH="0" baseline="0" dirty="0" smtClean="0">
                        <a:ln>
                          <a:noFill/>
                        </a:ln>
                        <a:solidFill>
                          <a:sysClr val="windowText" lastClr="000000"/>
                        </a:solidFill>
                        <a:effectLst/>
                        <a:latin typeface="Arial" charset="0"/>
                      </a:endParaRPr>
                    </a:p>
                  </a:txBody>
                  <a:tcPr horzOverflow="overflow">
                    <a:solidFill>
                      <a:schemeClr val="tx1">
                        <a:lumMod val="75000"/>
                        <a:lumOff val="25000"/>
                      </a:schemeClr>
                    </a:solidFill>
                  </a:tcPr>
                </a:tc>
              </a:tr>
              <a:tr h="305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smtClean="0">
                          <a:ln>
                            <a:noFill/>
                          </a:ln>
                          <a:effectLst/>
                          <a:hlinkClick r:id="rId3"/>
                        </a:rPr>
                        <a:t>CheckGermanCounties.gsk</a:t>
                      </a:r>
                      <a:endParaRPr kumimoji="0" lang="de-DE" sz="2000" b="0" i="0" u="none" strike="noStrike" cap="none" normalizeH="0" baseline="0" smtClean="0">
                        <a:ln>
                          <a:noFill/>
                        </a:ln>
                        <a:solidFill>
                          <a:sysClr val="windowText" lastClr="000000"/>
                        </a:solidFill>
                        <a:effectLst/>
                        <a:latin typeface="Arial" charset="0"/>
                      </a:endParaRPr>
                    </a:p>
                  </a:txBody>
                  <a:tcPr horzOverflow="overflow">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smtClean="0">
                          <a:ln>
                            <a:noFill/>
                          </a:ln>
                          <a:effectLst/>
                        </a:rPr>
                        <a:t>1.2</a:t>
                      </a:r>
                      <a:endParaRPr kumimoji="0" lang="de-DE" sz="2000" b="0" i="0" u="none" strike="noStrike" cap="none" normalizeH="0" baseline="0" smtClean="0">
                        <a:ln>
                          <a:noFill/>
                        </a:ln>
                        <a:solidFill>
                          <a:sysClr val="windowText" lastClr="000000"/>
                        </a:solidFill>
                        <a:effectLst/>
                        <a:latin typeface="Arial" charset="0"/>
                      </a:endParaRPr>
                    </a:p>
                  </a:txBody>
                  <a:tcPr horzOverflow="overflow">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smtClean="0">
                          <a:ln>
                            <a:noFill/>
                          </a:ln>
                          <a:effectLst/>
                        </a:rPr>
                        <a:t>Astartus</a:t>
                      </a:r>
                      <a:endParaRPr kumimoji="0" lang="de-DE" sz="2000" b="0" i="0" u="none" strike="noStrike" cap="none" normalizeH="0" baseline="0" smtClean="0">
                        <a:ln>
                          <a:noFill/>
                        </a:ln>
                        <a:solidFill>
                          <a:sysClr val="windowText" lastClr="000000"/>
                        </a:solidFill>
                        <a:effectLst/>
                        <a:latin typeface="Arial" charset="0"/>
                      </a:endParaRPr>
                    </a:p>
                  </a:txBody>
                  <a:tcPr horzOverflow="overflow">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smtClean="0">
                          <a:ln>
                            <a:noFill/>
                          </a:ln>
                          <a:effectLst/>
                        </a:rPr>
                        <a:t>Check German Counties for County Challenge</a:t>
                      </a:r>
                      <a:endParaRPr kumimoji="0" lang="de-DE" sz="2000" b="0" i="0" u="none" strike="noStrike" cap="none" normalizeH="0" baseline="0" smtClean="0">
                        <a:ln>
                          <a:noFill/>
                        </a:ln>
                        <a:solidFill>
                          <a:sysClr val="windowText" lastClr="000000"/>
                        </a:solidFill>
                        <a:effectLst/>
                        <a:latin typeface="Arial" charset="0"/>
                      </a:endParaRPr>
                    </a:p>
                  </a:txBody>
                  <a:tcPr horzOverflow="overflow">
                    <a:solidFill>
                      <a:schemeClr val="tx1">
                        <a:lumMod val="75000"/>
                        <a:lumOff val="25000"/>
                      </a:schemeClr>
                    </a:solidFill>
                  </a:tcPr>
                </a:tc>
              </a:tr>
              <a:tr h="305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smtClean="0">
                          <a:ln>
                            <a:noFill/>
                          </a:ln>
                          <a:effectLst/>
                          <a:hlinkClick r:id="rId4"/>
                        </a:rPr>
                        <a:t>Elevation.gsk</a:t>
                      </a:r>
                      <a:endParaRPr kumimoji="0" lang="de-DE" sz="2000" b="0" i="0" u="none" strike="noStrike" cap="none" normalizeH="0" baseline="0" smtClean="0">
                        <a:ln>
                          <a:noFill/>
                        </a:ln>
                        <a:solidFill>
                          <a:sysClr val="windowText" lastClr="000000"/>
                        </a:solidFill>
                        <a:effectLst/>
                        <a:latin typeface="Arial" charset="0"/>
                      </a:endParaRPr>
                    </a:p>
                  </a:txBody>
                  <a:tcPr horzOverflow="overflow">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smtClean="0">
                          <a:ln>
                            <a:noFill/>
                          </a:ln>
                          <a:effectLst/>
                        </a:rPr>
                        <a:t>2.2</a:t>
                      </a:r>
                      <a:endParaRPr kumimoji="0" lang="de-DE" sz="2000" b="0" i="0" u="none" strike="noStrike" cap="none" normalizeH="0" baseline="0" smtClean="0">
                        <a:ln>
                          <a:noFill/>
                        </a:ln>
                        <a:solidFill>
                          <a:sysClr val="windowText" lastClr="000000"/>
                        </a:solidFill>
                        <a:effectLst/>
                        <a:latin typeface="Arial" charset="0"/>
                      </a:endParaRPr>
                    </a:p>
                  </a:txBody>
                  <a:tcPr horzOverflow="overflow">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smtClean="0">
                          <a:ln>
                            <a:noFill/>
                          </a:ln>
                          <a:effectLst/>
                        </a:rPr>
                        <a:t>lignumaqua</a:t>
                      </a:r>
                      <a:endParaRPr kumimoji="0" lang="de-DE" sz="2000" b="0" i="0" u="none" strike="noStrike" cap="none" normalizeH="0" baseline="0" smtClean="0">
                        <a:ln>
                          <a:noFill/>
                        </a:ln>
                        <a:solidFill>
                          <a:sysClr val="windowText" lastClr="000000"/>
                        </a:solidFill>
                        <a:effectLst/>
                        <a:latin typeface="Arial" charset="0"/>
                      </a:endParaRPr>
                    </a:p>
                  </a:txBody>
                  <a:tcPr horzOverflow="overflow">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smtClean="0">
                          <a:ln>
                            <a:noFill/>
                          </a:ln>
                          <a:effectLst/>
                        </a:rPr>
                        <a:t>Elevation technology test</a:t>
                      </a:r>
                      <a:endParaRPr kumimoji="0" lang="de-DE" sz="2000" b="0" i="0" u="none" strike="noStrike" cap="none" normalizeH="0" baseline="0" smtClean="0">
                        <a:ln>
                          <a:noFill/>
                        </a:ln>
                        <a:solidFill>
                          <a:sysClr val="windowText" lastClr="000000"/>
                        </a:solidFill>
                        <a:effectLst/>
                        <a:latin typeface="Arial" charset="0"/>
                      </a:endParaRPr>
                    </a:p>
                  </a:txBody>
                  <a:tcPr horzOverflow="overflow">
                    <a:solidFill>
                      <a:schemeClr val="tx1">
                        <a:lumMod val="75000"/>
                        <a:lumOff val="25000"/>
                      </a:schemeClr>
                    </a:solidFill>
                  </a:tcPr>
                </a:tc>
              </a:tr>
              <a:tr h="319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smtClean="0">
                          <a:ln>
                            <a:noFill/>
                          </a:ln>
                          <a:effectLst/>
                          <a:hlinkClick r:id="rId5"/>
                        </a:rPr>
                        <a:t>FindStatGen43Beta.gsk</a:t>
                      </a:r>
                      <a:endParaRPr kumimoji="0" lang="de-DE" sz="2000" b="0" i="0" u="none" strike="noStrike" cap="none" normalizeH="0" baseline="0" smtClean="0">
                        <a:ln>
                          <a:noFill/>
                        </a:ln>
                        <a:solidFill>
                          <a:sysClr val="windowText" lastClr="000000"/>
                        </a:solidFill>
                        <a:effectLst/>
                        <a:latin typeface="Arial" charset="0"/>
                      </a:endParaRPr>
                    </a:p>
                  </a:txBody>
                  <a:tcPr horzOverflow="overflow">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smtClean="0">
                          <a:ln>
                            <a:noFill/>
                          </a:ln>
                          <a:effectLst/>
                        </a:rPr>
                        <a:t>4.3.08B</a:t>
                      </a:r>
                      <a:endParaRPr kumimoji="0" lang="de-DE" sz="2000" b="0" i="0" u="none" strike="noStrike" cap="none" normalizeH="0" baseline="0" smtClean="0">
                        <a:ln>
                          <a:noFill/>
                        </a:ln>
                        <a:solidFill>
                          <a:sysClr val="windowText" lastClr="000000"/>
                        </a:solidFill>
                        <a:effectLst/>
                        <a:latin typeface="Arial" charset="0"/>
                      </a:endParaRPr>
                    </a:p>
                  </a:txBody>
                  <a:tcPr horzOverflow="overflow">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smtClean="0">
                          <a:ln>
                            <a:noFill/>
                          </a:ln>
                          <a:effectLst/>
                        </a:rPr>
                        <a:t>lignumaqua</a:t>
                      </a:r>
                      <a:endParaRPr kumimoji="0" lang="de-DE" sz="2000" b="0" i="0" u="none" strike="noStrike" cap="none" normalizeH="0" baseline="0" smtClean="0">
                        <a:ln>
                          <a:noFill/>
                        </a:ln>
                        <a:solidFill>
                          <a:sysClr val="windowText" lastClr="000000"/>
                        </a:solidFill>
                        <a:effectLst/>
                        <a:latin typeface="Arial" charset="0"/>
                      </a:endParaRPr>
                    </a:p>
                  </a:txBody>
                  <a:tcPr horzOverflow="overflow">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smtClean="0">
                          <a:ln>
                            <a:noFill/>
                          </a:ln>
                          <a:effectLst/>
                        </a:rPr>
                        <a:t>Find Statistics Generator (4.3)</a:t>
                      </a:r>
                      <a:endParaRPr kumimoji="0" lang="de-DE" sz="2000" b="0" i="0" u="none" strike="noStrike" cap="none" normalizeH="0" baseline="0" smtClean="0">
                        <a:ln>
                          <a:noFill/>
                        </a:ln>
                        <a:solidFill>
                          <a:sysClr val="windowText" lastClr="000000"/>
                        </a:solidFill>
                        <a:effectLst/>
                        <a:latin typeface="Arial" charset="0"/>
                      </a:endParaRPr>
                    </a:p>
                  </a:txBody>
                  <a:tcPr horzOverflow="overflow">
                    <a:solidFill>
                      <a:schemeClr val="tx1">
                        <a:lumMod val="75000"/>
                        <a:lumOff val="25000"/>
                      </a:schemeClr>
                    </a:solidFill>
                  </a:tcPr>
                </a:tc>
              </a:tr>
              <a:tr h="305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smtClean="0">
                          <a:ln>
                            <a:noFill/>
                          </a:ln>
                          <a:effectLst/>
                          <a:hlinkClick r:id="rId6"/>
                        </a:rPr>
                        <a:t>FSGPlugin_mdCachingPoints.gsk</a:t>
                      </a:r>
                      <a:endParaRPr kumimoji="0" lang="de-DE" sz="2000" b="0" i="0" u="none" strike="noStrike" cap="none" normalizeH="0" baseline="0" smtClean="0">
                        <a:ln>
                          <a:noFill/>
                        </a:ln>
                        <a:solidFill>
                          <a:sysClr val="windowText" lastClr="000000"/>
                        </a:solidFill>
                        <a:effectLst/>
                        <a:latin typeface="Arial" charset="0"/>
                      </a:endParaRPr>
                    </a:p>
                  </a:txBody>
                  <a:tcPr horzOverflow="overflow">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smtClean="0">
                          <a:ln>
                            <a:noFill/>
                          </a:ln>
                          <a:effectLst/>
                        </a:rPr>
                        <a:t>1.3</a:t>
                      </a:r>
                      <a:endParaRPr kumimoji="0" lang="de-DE" sz="2000" b="0" i="0" u="none" strike="noStrike" cap="none" normalizeH="0" baseline="0" smtClean="0">
                        <a:ln>
                          <a:noFill/>
                        </a:ln>
                        <a:solidFill>
                          <a:sysClr val="windowText" lastClr="000000"/>
                        </a:solidFill>
                        <a:effectLst/>
                        <a:latin typeface="Arial" charset="0"/>
                      </a:endParaRPr>
                    </a:p>
                  </a:txBody>
                  <a:tcPr horzOverflow="overflow">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smtClean="0">
                          <a:ln>
                            <a:noFill/>
                          </a:ln>
                          <a:effectLst/>
                        </a:rPr>
                        <a:t>ReuDa</a:t>
                      </a:r>
                      <a:endParaRPr kumimoji="0" lang="de-DE" sz="2000" b="0" i="0" u="none" strike="noStrike" cap="none" normalizeH="0" baseline="0" smtClean="0">
                        <a:ln>
                          <a:noFill/>
                        </a:ln>
                        <a:solidFill>
                          <a:sysClr val="windowText" lastClr="000000"/>
                        </a:solidFill>
                        <a:effectLst/>
                        <a:latin typeface="Arial" charset="0"/>
                      </a:endParaRPr>
                    </a:p>
                  </a:txBody>
                  <a:tcPr horzOverflow="overflow">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smtClean="0">
                          <a:ln>
                            <a:noFill/>
                          </a:ln>
                          <a:effectLst/>
                        </a:rPr>
                        <a:t>FSG Plugin - Output of mdCachingPoints</a:t>
                      </a:r>
                      <a:endParaRPr kumimoji="0" lang="de-DE" sz="2000" b="0" i="0" u="none" strike="noStrike" cap="none" normalizeH="0" baseline="0" smtClean="0">
                        <a:ln>
                          <a:noFill/>
                        </a:ln>
                        <a:solidFill>
                          <a:sysClr val="windowText" lastClr="000000"/>
                        </a:solidFill>
                        <a:effectLst/>
                        <a:latin typeface="Arial" charset="0"/>
                      </a:endParaRPr>
                    </a:p>
                  </a:txBody>
                  <a:tcPr horzOverflow="overflow">
                    <a:solidFill>
                      <a:schemeClr val="tx1">
                        <a:lumMod val="75000"/>
                        <a:lumOff val="25000"/>
                      </a:schemeClr>
                    </a:solidFill>
                  </a:tcPr>
                </a:tc>
              </a:tr>
              <a:tr h="305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smtClean="0">
                          <a:ln>
                            <a:noFill/>
                          </a:ln>
                          <a:effectLst/>
                          <a:hlinkClick r:id="rId7"/>
                        </a:rPr>
                        <a:t>FSGPlugin_myGEOtoolsAwards.gsk</a:t>
                      </a:r>
                      <a:endParaRPr kumimoji="0" lang="de-DE" sz="2000" b="0" i="0" u="none" strike="noStrike" cap="none" normalizeH="0" baseline="0" smtClean="0">
                        <a:ln>
                          <a:noFill/>
                        </a:ln>
                        <a:solidFill>
                          <a:sysClr val="windowText" lastClr="000000"/>
                        </a:solidFill>
                        <a:effectLst/>
                        <a:latin typeface="Arial" charset="0"/>
                      </a:endParaRPr>
                    </a:p>
                  </a:txBody>
                  <a:tcPr horzOverflow="overflow">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smtClean="0">
                          <a:ln>
                            <a:noFill/>
                          </a:ln>
                          <a:effectLst/>
                        </a:rPr>
                        <a:t>1.01</a:t>
                      </a:r>
                      <a:endParaRPr kumimoji="0" lang="de-DE" sz="2000" b="0" i="0" u="none" strike="noStrike" cap="none" normalizeH="0" baseline="0" smtClean="0">
                        <a:ln>
                          <a:noFill/>
                        </a:ln>
                        <a:solidFill>
                          <a:sysClr val="windowText" lastClr="000000"/>
                        </a:solidFill>
                        <a:effectLst/>
                        <a:latin typeface="Arial" charset="0"/>
                      </a:endParaRPr>
                    </a:p>
                  </a:txBody>
                  <a:tcPr horzOverflow="overflow">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smtClean="0">
                          <a:ln>
                            <a:noFill/>
                          </a:ln>
                          <a:effectLst/>
                        </a:rPr>
                        <a:t>Doblinus</a:t>
                      </a:r>
                      <a:endParaRPr kumimoji="0" lang="de-DE" sz="2000" b="0" i="0" u="none" strike="noStrike" cap="none" normalizeH="0" baseline="0" smtClean="0">
                        <a:ln>
                          <a:noFill/>
                        </a:ln>
                        <a:solidFill>
                          <a:sysClr val="windowText" lastClr="000000"/>
                        </a:solidFill>
                        <a:effectLst/>
                        <a:latin typeface="Arial" charset="0"/>
                      </a:endParaRPr>
                    </a:p>
                  </a:txBody>
                  <a:tcPr horzOverflow="overflow">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dirty="0" smtClean="0">
                          <a:ln>
                            <a:noFill/>
                          </a:ln>
                          <a:effectLst/>
                        </a:rPr>
                        <a:t>FSG </a:t>
                      </a:r>
                      <a:r>
                        <a:rPr kumimoji="0" lang="de-DE" sz="1200" u="none" strike="noStrike" cap="none" normalizeH="0" baseline="0" dirty="0" err="1" smtClean="0">
                          <a:ln>
                            <a:noFill/>
                          </a:ln>
                          <a:effectLst/>
                        </a:rPr>
                        <a:t>Plugin</a:t>
                      </a:r>
                      <a:r>
                        <a:rPr kumimoji="0" lang="de-DE" sz="1200" u="none" strike="noStrike" cap="none" normalizeH="0" baseline="0" dirty="0" smtClean="0">
                          <a:ln>
                            <a:noFill/>
                          </a:ln>
                          <a:effectLst/>
                        </a:rPr>
                        <a:t> - Display </a:t>
                      </a:r>
                      <a:r>
                        <a:rPr kumimoji="0" lang="de-DE" sz="1200" u="none" strike="noStrike" cap="none" normalizeH="0" baseline="0" dirty="0" err="1" smtClean="0">
                          <a:ln>
                            <a:noFill/>
                          </a:ln>
                          <a:effectLst/>
                        </a:rPr>
                        <a:t>myGEOtools</a:t>
                      </a:r>
                      <a:r>
                        <a:rPr kumimoji="0" lang="de-DE" sz="1200" u="none" strike="noStrike" cap="none" normalizeH="0" baseline="0" dirty="0" smtClean="0">
                          <a:ln>
                            <a:noFill/>
                          </a:ln>
                          <a:effectLst/>
                        </a:rPr>
                        <a:t> Awards Badges</a:t>
                      </a:r>
                      <a:endParaRPr kumimoji="0" lang="de-DE" sz="2000" b="0" i="0" u="none" strike="noStrike" cap="none" normalizeH="0" baseline="0" dirty="0" smtClean="0">
                        <a:ln>
                          <a:noFill/>
                        </a:ln>
                        <a:solidFill>
                          <a:sysClr val="windowText" lastClr="000000"/>
                        </a:solidFill>
                        <a:effectLst/>
                        <a:latin typeface="Arial" charset="0"/>
                      </a:endParaRPr>
                    </a:p>
                  </a:txBody>
                  <a:tcPr horzOverflow="overflow">
                    <a:solidFill>
                      <a:schemeClr val="tx1">
                        <a:lumMod val="75000"/>
                        <a:lumOff val="25000"/>
                      </a:schemeClr>
                    </a:solidFill>
                  </a:tcPr>
                </a:tc>
              </a:tr>
              <a:tr h="9152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smtClean="0">
                          <a:ln>
                            <a:noFill/>
                          </a:ln>
                          <a:effectLst/>
                          <a:hlinkClick r:id="rId8"/>
                        </a:rPr>
                        <a:t>GCVoteGrabber.gsk</a:t>
                      </a:r>
                      <a:endParaRPr kumimoji="0" lang="de-DE" sz="2000" b="0" i="0" u="none" strike="noStrike" cap="none" normalizeH="0" baseline="0" smtClean="0">
                        <a:ln>
                          <a:noFill/>
                        </a:ln>
                        <a:solidFill>
                          <a:sysClr val="windowText" lastClr="000000"/>
                        </a:solidFill>
                        <a:effectLst/>
                        <a:latin typeface="Arial" charset="0"/>
                      </a:endParaRPr>
                    </a:p>
                  </a:txBody>
                  <a:tcPr horzOverflow="overflow">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smtClean="0">
                          <a:ln>
                            <a:noFill/>
                          </a:ln>
                          <a:effectLst/>
                        </a:rPr>
                        <a:t>3.0.1</a:t>
                      </a:r>
                      <a:endParaRPr kumimoji="0" lang="de-DE" sz="2000" b="0" i="0" u="none" strike="noStrike" cap="none" normalizeH="0" baseline="0" smtClean="0">
                        <a:ln>
                          <a:noFill/>
                        </a:ln>
                        <a:solidFill>
                          <a:sysClr val="windowText" lastClr="000000"/>
                        </a:solidFill>
                        <a:effectLst/>
                        <a:latin typeface="Arial" charset="0"/>
                      </a:endParaRPr>
                    </a:p>
                  </a:txBody>
                  <a:tcPr horzOverflow="overflow">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smtClean="0">
                          <a:ln>
                            <a:noFill/>
                          </a:ln>
                          <a:effectLst/>
                        </a:rPr>
                        <a:t>Olfi</a:t>
                      </a:r>
                      <a:endParaRPr kumimoji="0" lang="de-DE" sz="2000" b="0" i="0" u="none" strike="noStrike" cap="none" normalizeH="0" baseline="0" smtClean="0">
                        <a:ln>
                          <a:noFill/>
                        </a:ln>
                        <a:solidFill>
                          <a:sysClr val="windowText" lastClr="000000"/>
                        </a:solidFill>
                        <a:effectLst/>
                        <a:latin typeface="Arial" charset="0"/>
                      </a:endParaRPr>
                    </a:p>
                  </a:txBody>
                  <a:tcPr horzOverflow="overflow">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smtClean="0">
                          <a:ln>
                            <a:noFill/>
                          </a:ln>
                          <a:effectLst/>
                        </a:rPr>
                        <a:t>Grab geocache votings from GCVote and add them to GSAK database. Vote geocaches directly from your GSAK database. Display votes with custom split screen format.</a:t>
                      </a:r>
                      <a:endParaRPr kumimoji="0" lang="de-DE" sz="2000" b="0" i="0" u="none" strike="noStrike" cap="none" normalizeH="0" baseline="0" smtClean="0">
                        <a:ln>
                          <a:noFill/>
                        </a:ln>
                        <a:solidFill>
                          <a:sysClr val="windowText" lastClr="000000"/>
                        </a:solidFill>
                        <a:effectLst/>
                        <a:latin typeface="Arial" charset="0"/>
                      </a:endParaRPr>
                    </a:p>
                  </a:txBody>
                  <a:tcPr horzOverflow="overflow">
                    <a:solidFill>
                      <a:schemeClr val="tx1">
                        <a:lumMod val="75000"/>
                        <a:lumOff val="25000"/>
                      </a:schemeClr>
                    </a:solidFill>
                  </a:tcPr>
                </a:tc>
              </a:tr>
              <a:tr h="305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smtClean="0">
                          <a:ln>
                            <a:noFill/>
                          </a:ln>
                          <a:effectLst/>
                          <a:hlinkClick r:id="rId9"/>
                        </a:rPr>
                        <a:t>GenUploadStats.gsk</a:t>
                      </a:r>
                      <a:endParaRPr kumimoji="0" lang="de-DE" sz="2000" b="0" i="0" u="none" strike="noStrike" cap="none" normalizeH="0" baseline="0" smtClean="0">
                        <a:ln>
                          <a:noFill/>
                        </a:ln>
                        <a:solidFill>
                          <a:sysClr val="windowText" lastClr="000000"/>
                        </a:solidFill>
                        <a:effectLst/>
                        <a:latin typeface="Arial" charset="0"/>
                      </a:endParaRPr>
                    </a:p>
                  </a:txBody>
                  <a:tcPr horzOverflow="overflow">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smtClean="0">
                          <a:ln>
                            <a:noFill/>
                          </a:ln>
                          <a:effectLst/>
                        </a:rPr>
                        <a:t>1.60</a:t>
                      </a:r>
                      <a:endParaRPr kumimoji="0" lang="de-DE" sz="2000" b="0" i="0" u="none" strike="noStrike" cap="none" normalizeH="0" baseline="0" smtClean="0">
                        <a:ln>
                          <a:noFill/>
                        </a:ln>
                        <a:solidFill>
                          <a:sysClr val="windowText" lastClr="000000"/>
                        </a:solidFill>
                        <a:effectLst/>
                        <a:latin typeface="Arial" charset="0"/>
                      </a:endParaRPr>
                    </a:p>
                  </a:txBody>
                  <a:tcPr horzOverflow="overflow">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smtClean="0">
                          <a:ln>
                            <a:noFill/>
                          </a:ln>
                          <a:effectLst/>
                        </a:rPr>
                        <a:t>Hulkman</a:t>
                      </a:r>
                      <a:endParaRPr kumimoji="0" lang="de-DE" sz="2000" b="0" i="0" u="none" strike="noStrike" cap="none" normalizeH="0" baseline="0" smtClean="0">
                        <a:ln>
                          <a:noFill/>
                        </a:ln>
                        <a:solidFill>
                          <a:sysClr val="windowText" lastClr="000000"/>
                        </a:solidFill>
                        <a:effectLst/>
                        <a:latin typeface="Arial" charset="0"/>
                      </a:endParaRPr>
                    </a:p>
                  </a:txBody>
                  <a:tcPr horzOverflow="overflow">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smtClean="0">
                          <a:ln>
                            <a:noFill/>
                          </a:ln>
                          <a:effectLst/>
                        </a:rPr>
                        <a:t>Generate and Upload stats to GC.com</a:t>
                      </a:r>
                      <a:endParaRPr kumimoji="0" lang="de-DE" sz="2000" b="0" i="0" u="none" strike="noStrike" cap="none" normalizeH="0" baseline="0" smtClean="0">
                        <a:ln>
                          <a:noFill/>
                        </a:ln>
                        <a:solidFill>
                          <a:sysClr val="windowText" lastClr="000000"/>
                        </a:solidFill>
                        <a:effectLst/>
                        <a:latin typeface="Arial" charset="0"/>
                      </a:endParaRPr>
                    </a:p>
                  </a:txBody>
                  <a:tcPr horzOverflow="overflow">
                    <a:solidFill>
                      <a:schemeClr val="tx1">
                        <a:lumMod val="75000"/>
                        <a:lumOff val="25000"/>
                      </a:schemeClr>
                    </a:solidFill>
                  </a:tcPr>
                </a:tc>
              </a:tr>
              <a:tr h="508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smtClean="0">
                          <a:ln>
                            <a:noFill/>
                          </a:ln>
                          <a:effectLst/>
                          <a:hlinkClick r:id="rId10"/>
                        </a:rPr>
                        <a:t>SouvenirStats.gsk</a:t>
                      </a:r>
                      <a:endParaRPr kumimoji="0" lang="de-DE" sz="2000" b="0" i="0" u="none" strike="noStrike" cap="none" normalizeH="0" baseline="0" smtClean="0">
                        <a:ln>
                          <a:noFill/>
                        </a:ln>
                        <a:solidFill>
                          <a:sysClr val="windowText" lastClr="000000"/>
                        </a:solidFill>
                        <a:effectLst/>
                        <a:latin typeface="Arial" charset="0"/>
                      </a:endParaRPr>
                    </a:p>
                  </a:txBody>
                  <a:tcPr horzOverflow="overflow">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smtClean="0">
                          <a:ln>
                            <a:noFill/>
                          </a:ln>
                          <a:effectLst/>
                        </a:rPr>
                        <a:t>1.08</a:t>
                      </a:r>
                      <a:endParaRPr kumimoji="0" lang="de-DE" sz="2000" b="0" i="0" u="none" strike="noStrike" cap="none" normalizeH="0" baseline="0" smtClean="0">
                        <a:ln>
                          <a:noFill/>
                        </a:ln>
                        <a:solidFill>
                          <a:sysClr val="windowText" lastClr="000000"/>
                        </a:solidFill>
                        <a:effectLst/>
                        <a:latin typeface="Arial" charset="0"/>
                      </a:endParaRPr>
                    </a:p>
                  </a:txBody>
                  <a:tcPr horzOverflow="overflow">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smtClean="0">
                          <a:ln>
                            <a:noFill/>
                          </a:ln>
                          <a:effectLst/>
                        </a:rPr>
                        <a:t>sbeelis</a:t>
                      </a:r>
                      <a:endParaRPr kumimoji="0" lang="de-DE" sz="2000" b="0" i="0" u="none" strike="noStrike" cap="none" normalizeH="0" baseline="0" smtClean="0">
                        <a:ln>
                          <a:noFill/>
                        </a:ln>
                        <a:solidFill>
                          <a:sysClr val="windowText" lastClr="000000"/>
                        </a:solidFill>
                        <a:effectLst/>
                        <a:latin typeface="Arial" charset="0"/>
                      </a:endParaRPr>
                    </a:p>
                  </a:txBody>
                  <a:tcPr horzOverflow="overflow">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u="none" strike="noStrike" cap="none" normalizeH="0" baseline="0" dirty="0" smtClean="0">
                          <a:ln>
                            <a:noFill/>
                          </a:ln>
                          <a:effectLst/>
                        </a:rPr>
                        <a:t>Create Souvenir </a:t>
                      </a:r>
                      <a:r>
                        <a:rPr kumimoji="0" lang="de-DE" sz="1200" u="none" strike="noStrike" cap="none" normalizeH="0" baseline="0" dirty="0" err="1" smtClean="0">
                          <a:ln>
                            <a:noFill/>
                          </a:ln>
                          <a:effectLst/>
                        </a:rPr>
                        <a:t>statistics</a:t>
                      </a:r>
                      <a:r>
                        <a:rPr kumimoji="0" lang="de-DE" sz="1200" u="none" strike="noStrike" cap="none" normalizeH="0" baseline="0" dirty="0" smtClean="0">
                          <a:ln>
                            <a:noFill/>
                          </a:ln>
                          <a:effectLst/>
                        </a:rPr>
                        <a:t> in </a:t>
                      </a:r>
                      <a:r>
                        <a:rPr kumimoji="0" lang="de-DE" sz="1200" u="none" strike="noStrike" cap="none" normalizeH="0" baseline="0" dirty="0" err="1" smtClean="0">
                          <a:ln>
                            <a:noFill/>
                          </a:ln>
                          <a:effectLst/>
                        </a:rPr>
                        <a:t>html</a:t>
                      </a:r>
                      <a:r>
                        <a:rPr kumimoji="0" lang="de-DE" sz="1200" u="none" strike="noStrike" cap="none" normalizeH="0" baseline="0" dirty="0" smtClean="0">
                          <a:ln>
                            <a:noFill/>
                          </a:ln>
                          <a:effectLst/>
                        </a:rPr>
                        <a:t> </a:t>
                      </a:r>
                      <a:r>
                        <a:rPr kumimoji="0" lang="de-DE" sz="1200" u="none" strike="noStrike" cap="none" normalizeH="0" baseline="0" dirty="0" err="1" smtClean="0">
                          <a:ln>
                            <a:noFill/>
                          </a:ln>
                          <a:effectLst/>
                        </a:rPr>
                        <a:t>file</a:t>
                      </a:r>
                      <a:r>
                        <a:rPr kumimoji="0" lang="de-DE" sz="1200" u="none" strike="noStrike" cap="none" normalizeH="0" baseline="0" dirty="0" smtClean="0">
                          <a:ln>
                            <a:noFill/>
                          </a:ln>
                          <a:effectLst/>
                        </a:rPr>
                        <a:t>, </a:t>
                      </a:r>
                      <a:r>
                        <a:rPr kumimoji="0" lang="de-DE" sz="1200" u="none" strike="noStrike" cap="none" normalizeH="0" baseline="0" dirty="0" err="1" smtClean="0">
                          <a:ln>
                            <a:noFill/>
                          </a:ln>
                          <a:effectLst/>
                        </a:rPr>
                        <a:t>ready</a:t>
                      </a:r>
                      <a:r>
                        <a:rPr kumimoji="0" lang="de-DE" sz="1200" u="none" strike="noStrike" cap="none" normalizeH="0" baseline="0" dirty="0" smtClean="0">
                          <a:ln>
                            <a:noFill/>
                          </a:ln>
                          <a:effectLst/>
                        </a:rPr>
                        <a:t> </a:t>
                      </a:r>
                      <a:r>
                        <a:rPr kumimoji="0" lang="de-DE" sz="1200" u="none" strike="noStrike" cap="none" normalizeH="0" baseline="0" dirty="0" err="1" smtClean="0">
                          <a:ln>
                            <a:noFill/>
                          </a:ln>
                          <a:effectLst/>
                        </a:rPr>
                        <a:t>to</a:t>
                      </a:r>
                      <a:r>
                        <a:rPr kumimoji="0" lang="de-DE" sz="1200" u="none" strike="noStrike" cap="none" normalizeH="0" baseline="0" dirty="0" smtClean="0">
                          <a:ln>
                            <a:noFill/>
                          </a:ln>
                          <a:effectLst/>
                        </a:rPr>
                        <a:t> </a:t>
                      </a:r>
                      <a:r>
                        <a:rPr kumimoji="0" lang="de-DE" sz="1200" u="none" strike="noStrike" cap="none" normalizeH="0" baseline="0" dirty="0" err="1" smtClean="0">
                          <a:ln>
                            <a:noFill/>
                          </a:ln>
                          <a:effectLst/>
                        </a:rPr>
                        <a:t>be</a:t>
                      </a:r>
                      <a:r>
                        <a:rPr kumimoji="0" lang="de-DE" sz="1200" u="none" strike="noStrike" cap="none" normalizeH="0" baseline="0" dirty="0" smtClean="0">
                          <a:ln>
                            <a:noFill/>
                          </a:ln>
                          <a:effectLst/>
                        </a:rPr>
                        <a:t> </a:t>
                      </a:r>
                      <a:r>
                        <a:rPr kumimoji="0" lang="de-DE" sz="1200" u="none" strike="noStrike" cap="none" normalizeH="0" baseline="0" dirty="0" err="1" smtClean="0">
                          <a:ln>
                            <a:noFill/>
                          </a:ln>
                          <a:effectLst/>
                        </a:rPr>
                        <a:t>imported</a:t>
                      </a:r>
                      <a:r>
                        <a:rPr kumimoji="0" lang="de-DE" sz="1200" u="none" strike="noStrike" cap="none" normalizeH="0" baseline="0" dirty="0" smtClean="0">
                          <a:ln>
                            <a:noFill/>
                          </a:ln>
                          <a:effectLst/>
                        </a:rPr>
                        <a:t> </a:t>
                      </a:r>
                      <a:r>
                        <a:rPr kumimoji="0" lang="de-DE" sz="1200" u="none" strike="noStrike" cap="none" normalizeH="0" baseline="0" dirty="0" err="1" smtClean="0">
                          <a:ln>
                            <a:noFill/>
                          </a:ln>
                          <a:effectLst/>
                        </a:rPr>
                        <a:t>by</a:t>
                      </a:r>
                      <a:r>
                        <a:rPr kumimoji="0" lang="de-DE" sz="1200" u="none" strike="noStrike" cap="none" normalizeH="0" baseline="0" dirty="0" smtClean="0">
                          <a:ln>
                            <a:noFill/>
                          </a:ln>
                          <a:effectLst/>
                        </a:rPr>
                        <a:t> FSG</a:t>
                      </a:r>
                      <a:endParaRPr kumimoji="0" lang="de-DE" sz="2000" b="0" i="0" u="none" strike="noStrike" cap="none" normalizeH="0" baseline="0" dirty="0" smtClean="0">
                        <a:ln>
                          <a:noFill/>
                        </a:ln>
                        <a:solidFill>
                          <a:sysClr val="windowText" lastClr="000000"/>
                        </a:solidFill>
                        <a:effectLst/>
                        <a:latin typeface="Arial" charset="0"/>
                      </a:endParaRPr>
                    </a:p>
                  </a:txBody>
                  <a:tcPr horzOverflow="overflow">
                    <a:solidFill>
                      <a:schemeClr val="tx1">
                        <a:lumMod val="75000"/>
                        <a:lumOff val="25000"/>
                      </a:schemeClr>
                    </a:solidFill>
                  </a:tcPr>
                </a:tc>
              </a:tr>
            </a:tbl>
          </a:graphicData>
        </a:graphic>
      </p:graphicFrame>
      <p:pic>
        <p:nvPicPr>
          <p:cNvPr id="42080" name="arrow_down_0" descr="Down"/>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685800" y="263525"/>
            <a:ext cx="66675" cy="66675"/>
          </a:xfrm>
          <a:prstGeom prst="rect">
            <a:avLst/>
          </a:prstGeom>
          <a:noFill/>
          <a:extLst>
            <a:ext uri="{909E8E84-426E-40DD-AFC4-6F175D3DCCD1}">
              <a14:hiddenFill xmlns:a14="http://schemas.microsoft.com/office/drawing/2010/main">
                <a:solidFill>
                  <a:srgbClr val="FFFFFF"/>
                </a:solidFill>
              </a14:hiddenFill>
            </a:ext>
          </a:extLst>
        </p:spPr>
      </p:pic>
      <p:pic>
        <p:nvPicPr>
          <p:cNvPr id="42079" name="arrow_up_0" descr="Up"/>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685800" y="263525"/>
            <a:ext cx="66675" cy="66675"/>
          </a:xfrm>
          <a:prstGeom prst="rect">
            <a:avLst/>
          </a:prstGeom>
          <a:noFill/>
          <a:extLst>
            <a:ext uri="{909E8E84-426E-40DD-AFC4-6F175D3DCCD1}">
              <a14:hiddenFill xmlns:a14="http://schemas.microsoft.com/office/drawing/2010/main">
                <a:solidFill>
                  <a:srgbClr val="FFFFFF"/>
                </a:solidFill>
              </a14:hiddenFill>
            </a:ext>
          </a:extLst>
        </p:spPr>
      </p:pic>
      <p:pic>
        <p:nvPicPr>
          <p:cNvPr id="42078" name="arrow_down_1" descr="Down"/>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685800" y="263525"/>
            <a:ext cx="66675" cy="66675"/>
          </a:xfrm>
          <a:prstGeom prst="rect">
            <a:avLst/>
          </a:prstGeom>
          <a:noFill/>
          <a:extLst>
            <a:ext uri="{909E8E84-426E-40DD-AFC4-6F175D3DCCD1}">
              <a14:hiddenFill xmlns:a14="http://schemas.microsoft.com/office/drawing/2010/main">
                <a:solidFill>
                  <a:srgbClr val="FFFFFF"/>
                </a:solidFill>
              </a14:hiddenFill>
            </a:ext>
          </a:extLst>
        </p:spPr>
      </p:pic>
      <p:pic>
        <p:nvPicPr>
          <p:cNvPr id="42077" name="arrow_up_1" descr="Up"/>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685800" y="263525"/>
            <a:ext cx="66675" cy="66675"/>
          </a:xfrm>
          <a:prstGeom prst="rect">
            <a:avLst/>
          </a:prstGeom>
          <a:noFill/>
          <a:extLst>
            <a:ext uri="{909E8E84-426E-40DD-AFC4-6F175D3DCCD1}">
              <a14:hiddenFill xmlns:a14="http://schemas.microsoft.com/office/drawing/2010/main">
                <a:solidFill>
                  <a:srgbClr val="FFFFFF"/>
                </a:solidFill>
              </a14:hiddenFill>
            </a:ext>
          </a:extLst>
        </p:spPr>
      </p:pic>
      <p:pic>
        <p:nvPicPr>
          <p:cNvPr id="42076" name="arrow_down_2" descr="Down"/>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685800" y="263525"/>
            <a:ext cx="66675" cy="66675"/>
          </a:xfrm>
          <a:prstGeom prst="rect">
            <a:avLst/>
          </a:prstGeom>
          <a:noFill/>
          <a:extLst>
            <a:ext uri="{909E8E84-426E-40DD-AFC4-6F175D3DCCD1}">
              <a14:hiddenFill xmlns:a14="http://schemas.microsoft.com/office/drawing/2010/main">
                <a:solidFill>
                  <a:srgbClr val="FFFFFF"/>
                </a:solidFill>
              </a14:hiddenFill>
            </a:ext>
          </a:extLst>
        </p:spPr>
      </p:pic>
      <p:pic>
        <p:nvPicPr>
          <p:cNvPr id="42075" name="arrow_up_2" descr="Up"/>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685800" y="263525"/>
            <a:ext cx="66675" cy="66675"/>
          </a:xfrm>
          <a:prstGeom prst="rect">
            <a:avLst/>
          </a:prstGeom>
          <a:noFill/>
          <a:extLst>
            <a:ext uri="{909E8E84-426E-40DD-AFC4-6F175D3DCCD1}">
              <a14:hiddenFill xmlns:a14="http://schemas.microsoft.com/office/drawing/2010/main">
                <a:solidFill>
                  <a:srgbClr val="FFFFFF"/>
                </a:solidFill>
              </a14:hiddenFill>
            </a:ext>
          </a:extLst>
        </p:spPr>
      </p:pic>
      <p:pic>
        <p:nvPicPr>
          <p:cNvPr id="42074" name="arrow_down_3" descr="Down"/>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685800" y="263525"/>
            <a:ext cx="66675" cy="66675"/>
          </a:xfrm>
          <a:prstGeom prst="rect">
            <a:avLst/>
          </a:prstGeom>
          <a:noFill/>
          <a:extLst>
            <a:ext uri="{909E8E84-426E-40DD-AFC4-6F175D3DCCD1}">
              <a14:hiddenFill xmlns:a14="http://schemas.microsoft.com/office/drawing/2010/main">
                <a:solidFill>
                  <a:srgbClr val="FFFFFF"/>
                </a:solidFill>
              </a14:hiddenFill>
            </a:ext>
          </a:extLst>
        </p:spPr>
      </p:pic>
      <p:pic>
        <p:nvPicPr>
          <p:cNvPr id="42073" name="arrow_up_3" descr="Up"/>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685800" y="263525"/>
            <a:ext cx="66675" cy="66675"/>
          </a:xfrm>
          <a:prstGeom prst="rect">
            <a:avLst/>
          </a:prstGeom>
          <a:noFill/>
          <a:extLst>
            <a:ext uri="{909E8E84-426E-40DD-AFC4-6F175D3DCCD1}">
              <a14:hiddenFill xmlns:a14="http://schemas.microsoft.com/office/drawing/2010/main">
                <a:solidFill>
                  <a:srgbClr val="FFFFFF"/>
                </a:solidFill>
              </a14:hiddenFill>
            </a:ext>
          </a:extLst>
        </p:spPr>
      </p:pic>
      <p:pic>
        <p:nvPicPr>
          <p:cNvPr id="42072" name="arrow_down_4" descr="Down"/>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685800" y="263525"/>
            <a:ext cx="66675" cy="66675"/>
          </a:xfrm>
          <a:prstGeom prst="rect">
            <a:avLst/>
          </a:prstGeom>
          <a:noFill/>
          <a:extLst>
            <a:ext uri="{909E8E84-426E-40DD-AFC4-6F175D3DCCD1}">
              <a14:hiddenFill xmlns:a14="http://schemas.microsoft.com/office/drawing/2010/main">
                <a:solidFill>
                  <a:srgbClr val="FFFFFF"/>
                </a:solidFill>
              </a14:hiddenFill>
            </a:ext>
          </a:extLst>
        </p:spPr>
      </p:pic>
      <p:pic>
        <p:nvPicPr>
          <p:cNvPr id="42071" name="arrow_up_4" descr="Up"/>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685800" y="263525"/>
            <a:ext cx="66675" cy="66675"/>
          </a:xfrm>
          <a:prstGeom prst="rect">
            <a:avLst/>
          </a:prstGeom>
          <a:noFill/>
          <a:extLst>
            <a:ext uri="{909E8E84-426E-40DD-AFC4-6F175D3DCCD1}">
              <a14:hiddenFill xmlns:a14="http://schemas.microsoft.com/office/drawing/2010/main">
                <a:solidFill>
                  <a:srgbClr val="FFFFFF"/>
                </a:solidFill>
              </a14:hiddenFill>
            </a:ext>
          </a:extLst>
        </p:spPr>
      </p:pic>
      <p:pic>
        <p:nvPicPr>
          <p:cNvPr id="42070" name="arrow_down_5" descr="Down"/>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685800" y="263525"/>
            <a:ext cx="66675" cy="66675"/>
          </a:xfrm>
          <a:prstGeom prst="rect">
            <a:avLst/>
          </a:prstGeom>
          <a:noFill/>
          <a:extLst>
            <a:ext uri="{909E8E84-426E-40DD-AFC4-6F175D3DCCD1}">
              <a14:hiddenFill xmlns:a14="http://schemas.microsoft.com/office/drawing/2010/main">
                <a:solidFill>
                  <a:srgbClr val="FFFFFF"/>
                </a:solidFill>
              </a14:hiddenFill>
            </a:ext>
          </a:extLst>
        </p:spPr>
      </p:pic>
      <p:pic>
        <p:nvPicPr>
          <p:cNvPr id="42069" name="arrow_up_5" descr="Up"/>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685800" y="263525"/>
            <a:ext cx="66675" cy="66675"/>
          </a:xfrm>
          <a:prstGeom prst="rect">
            <a:avLst/>
          </a:prstGeom>
          <a:noFill/>
          <a:extLst>
            <a:ext uri="{909E8E84-426E-40DD-AFC4-6F175D3DCCD1}">
              <a14:hiddenFill xmlns:a14="http://schemas.microsoft.com/office/drawing/2010/main">
                <a:solidFill>
                  <a:srgbClr val="FFFFFF"/>
                </a:solidFill>
              </a14:hiddenFill>
            </a:ext>
          </a:extLst>
        </p:spPr>
      </p:pic>
      <p:sp>
        <p:nvSpPr>
          <p:cNvPr id="42081" name="Rectangle 97"/>
          <p:cNvSpPr>
            <a:spLocks noChangeArrowheads="1"/>
          </p:cNvSpPr>
          <p:nvPr/>
        </p:nvSpPr>
        <p:spPr bwMode="auto">
          <a:xfrm>
            <a:off x="685800" y="263525"/>
            <a:ext cx="32734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42083" name="Rectangle 99"/>
          <p:cNvSpPr>
            <a:spLocks noChangeArrowheads="1"/>
          </p:cNvSpPr>
          <p:nvPr/>
        </p:nvSpPr>
        <p:spPr bwMode="auto">
          <a:xfrm>
            <a:off x="685800" y="263525"/>
            <a:ext cx="6905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42085" name="Rectangle 101"/>
          <p:cNvSpPr>
            <a:spLocks noChangeArrowheads="1"/>
          </p:cNvSpPr>
          <p:nvPr/>
        </p:nvSpPr>
        <p:spPr bwMode="auto">
          <a:xfrm>
            <a:off x="685800" y="263525"/>
            <a:ext cx="10033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42087" name="Rectangle 103"/>
          <p:cNvSpPr>
            <a:spLocks noChangeArrowheads="1"/>
          </p:cNvSpPr>
          <p:nvPr/>
        </p:nvSpPr>
        <p:spPr bwMode="auto">
          <a:xfrm>
            <a:off x="685800" y="263525"/>
            <a:ext cx="5730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42089" name="Rectangle 105"/>
          <p:cNvSpPr>
            <a:spLocks noChangeArrowheads="1"/>
          </p:cNvSpPr>
          <p:nvPr/>
        </p:nvSpPr>
        <p:spPr bwMode="auto">
          <a:xfrm>
            <a:off x="685800" y="263525"/>
            <a:ext cx="7127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42091" name="Rectangle 107"/>
          <p:cNvSpPr>
            <a:spLocks noChangeArrowheads="1"/>
          </p:cNvSpPr>
          <p:nvPr/>
        </p:nvSpPr>
        <p:spPr bwMode="auto">
          <a:xfrm>
            <a:off x="685800" y="263525"/>
            <a:ext cx="1519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 name="Foliennummernplatzhalter 1"/>
          <p:cNvSpPr>
            <a:spLocks noGrp="1"/>
          </p:cNvSpPr>
          <p:nvPr>
            <p:ph type="sldNum" sz="quarter" idx="12"/>
          </p:nvPr>
        </p:nvSpPr>
        <p:spPr/>
        <p:txBody>
          <a:bodyPr/>
          <a:lstStyle/>
          <a:p>
            <a:fld id="{A2A41EC0-69FA-4860-B755-6E811E0BB15E}" type="slidenum">
              <a:rPr lang="de-DE" smtClean="0"/>
              <a:pPr/>
              <a:t>49</a:t>
            </a:fld>
            <a:endParaRPr lang="de-DE"/>
          </a:p>
        </p:txBody>
      </p:sp>
    </p:spTree>
    <p:extLst>
      <p:ext uri="{BB962C8B-B14F-4D97-AF65-F5344CB8AC3E}">
        <p14:creationId xmlns:p14="http://schemas.microsoft.com/office/powerpoint/2010/main" val="3644129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de-DE" dirty="0" smtClean="0"/>
              <a:t>Datenbanken optimieren?</a:t>
            </a:r>
            <a:endParaRPr lang="de-DE" dirty="0"/>
          </a:p>
        </p:txBody>
      </p:sp>
      <p:sp>
        <p:nvSpPr>
          <p:cNvPr id="35845" name="Rectangle 5"/>
          <p:cNvSpPr>
            <a:spLocks noGrp="1" noChangeArrowheads="1"/>
          </p:cNvSpPr>
          <p:nvPr>
            <p:ph type="body" sz="half" idx="2"/>
          </p:nvPr>
        </p:nvSpPr>
        <p:spPr>
          <a:xfrm>
            <a:off x="3995936" y="1600200"/>
            <a:ext cx="4690864" cy="4530725"/>
          </a:xfrm>
        </p:spPr>
        <p:txBody>
          <a:bodyPr vert="horz">
            <a:noAutofit/>
          </a:bodyPr>
          <a:lstStyle/>
          <a:p>
            <a:pPr>
              <a:lnSpc>
                <a:spcPct val="90000"/>
              </a:lnSpc>
            </a:pPr>
            <a:r>
              <a:rPr lang="de-DE" dirty="0"/>
              <a:t>Aktualisieren</a:t>
            </a:r>
          </a:p>
          <a:p>
            <a:pPr>
              <a:lnSpc>
                <a:spcPct val="90000"/>
              </a:lnSpc>
            </a:pPr>
            <a:r>
              <a:rPr lang="de-DE" dirty="0"/>
              <a:t>Bilder</a:t>
            </a:r>
          </a:p>
          <a:p>
            <a:pPr>
              <a:lnSpc>
                <a:spcPct val="90000"/>
              </a:lnSpc>
            </a:pPr>
            <a:r>
              <a:rPr lang="de-DE" dirty="0"/>
              <a:t>Spoiler</a:t>
            </a:r>
          </a:p>
          <a:p>
            <a:pPr>
              <a:lnSpc>
                <a:spcPct val="90000"/>
              </a:lnSpc>
            </a:pPr>
            <a:r>
              <a:rPr lang="de-DE" dirty="0"/>
              <a:t>GC-</a:t>
            </a:r>
            <a:r>
              <a:rPr lang="de-DE" dirty="0" err="1"/>
              <a:t>Votes</a:t>
            </a:r>
            <a:endParaRPr lang="de-DE" dirty="0"/>
          </a:p>
        </p:txBody>
      </p:sp>
      <p:pic>
        <p:nvPicPr>
          <p:cNvPr id="4" name="Inhaltsplatzhalt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8521" y="1913988"/>
            <a:ext cx="4680521" cy="3753686"/>
          </a:xfrm>
          <a:noFill/>
          <a:ln/>
          <a:effectLst>
            <a:outerShdw dist="35921" dir="2700000" algn="ctr" rotWithShape="0">
              <a:srgbClr val="808080"/>
            </a:outerShdw>
            <a:reflection blurRad="6350" stA="50000" endA="300" endPos="55500" dist="50800" dir="5400000" sy="-100000" algn="bl" rotWithShape="0"/>
          </a:effectLst>
          <a:scene3d>
            <a:camera prst="perspectiveContrastingRightFacing"/>
            <a:lightRig rig="threePt" dir="t"/>
          </a:scene3d>
        </p:spPr>
      </p:pic>
      <p:sp>
        <p:nvSpPr>
          <p:cNvPr id="2" name="Foliennummernplatzhalter 1"/>
          <p:cNvSpPr>
            <a:spLocks noGrp="1"/>
          </p:cNvSpPr>
          <p:nvPr>
            <p:ph type="sldNum" sz="quarter" idx="12"/>
          </p:nvPr>
        </p:nvSpPr>
        <p:spPr/>
        <p:txBody>
          <a:bodyPr/>
          <a:lstStyle/>
          <a:p>
            <a:fld id="{52331589-1D56-44A2-BAFA-1E14EBF12940}" type="slidenum">
              <a:rPr lang="de-DE" smtClean="0"/>
              <a:pPr/>
              <a:t>5</a:t>
            </a:fld>
            <a:endParaRPr lang="de-DE"/>
          </a:p>
        </p:txBody>
      </p:sp>
    </p:spTree>
    <p:extLst>
      <p:ext uri="{BB962C8B-B14F-4D97-AF65-F5344CB8AC3E}">
        <p14:creationId xmlns:p14="http://schemas.microsoft.com/office/powerpoint/2010/main" val="2917458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Weiterführende Links</a:t>
            </a:r>
            <a:endParaRPr lang="de-DE" dirty="0"/>
          </a:p>
        </p:txBody>
      </p:sp>
      <p:sp>
        <p:nvSpPr>
          <p:cNvPr id="3" name="Inhaltsplatzhalter 2"/>
          <p:cNvSpPr>
            <a:spLocks noGrp="1"/>
          </p:cNvSpPr>
          <p:nvPr>
            <p:ph sz="quarter" idx="1"/>
          </p:nvPr>
        </p:nvSpPr>
        <p:spPr/>
        <p:txBody>
          <a:bodyPr/>
          <a:lstStyle/>
          <a:p>
            <a:r>
              <a:rPr lang="de-DE" dirty="0" smtClean="0"/>
              <a:t>GSAK.net – offizielle Dokumentation</a:t>
            </a:r>
          </a:p>
          <a:p>
            <a:pPr lvl="1"/>
            <a:r>
              <a:rPr lang="de-DE" dirty="0" smtClean="0"/>
              <a:t>GSAK 101 (Schnelleinführung): </a:t>
            </a:r>
            <a:r>
              <a:rPr lang="de-DE" dirty="0" smtClean="0">
                <a:hlinkClick r:id="rId2"/>
              </a:rPr>
              <a:t>http://gsak.net/GSAK101_German.doc</a:t>
            </a:r>
            <a:r>
              <a:rPr lang="de-DE" dirty="0" smtClean="0"/>
              <a:t> </a:t>
            </a:r>
          </a:p>
          <a:p>
            <a:pPr lvl="1"/>
            <a:r>
              <a:rPr lang="de-DE" dirty="0" smtClean="0"/>
              <a:t>GSAK 201 (Fortgeschrittene Nutzer):</a:t>
            </a:r>
            <a:br>
              <a:rPr lang="de-DE" dirty="0" smtClean="0"/>
            </a:br>
            <a:r>
              <a:rPr lang="de-DE" dirty="0" smtClean="0">
                <a:hlinkClick r:id="rId3"/>
              </a:rPr>
              <a:t>http://gsak.net/GSAK201_German.doc</a:t>
            </a:r>
            <a:r>
              <a:rPr lang="de-DE" dirty="0" smtClean="0"/>
              <a:t> </a:t>
            </a:r>
          </a:p>
          <a:p>
            <a:r>
              <a:rPr lang="de-DE" dirty="0" smtClean="0"/>
              <a:t>Exzellente Präsentation von </a:t>
            </a:r>
            <a:r>
              <a:rPr lang="de-DE" dirty="0" err="1" smtClean="0"/>
              <a:t>spazierenmitziel</a:t>
            </a:r>
            <a:r>
              <a:rPr lang="de-DE" dirty="0" smtClean="0"/>
              <a:t> (Project </a:t>
            </a:r>
            <a:r>
              <a:rPr lang="de-DE" dirty="0" err="1" smtClean="0"/>
              <a:t>Geogames</a:t>
            </a:r>
            <a:r>
              <a:rPr lang="de-DE" dirty="0"/>
              <a:t>, Leipzig 2012</a:t>
            </a:r>
            <a:r>
              <a:rPr lang="de-DE" dirty="0" smtClean="0"/>
              <a:t>): </a:t>
            </a:r>
            <a:br>
              <a:rPr lang="de-DE" dirty="0" smtClean="0"/>
            </a:br>
            <a:r>
              <a:rPr lang="de-DE" dirty="0" smtClean="0">
                <a:hlinkClick r:id="rId4"/>
              </a:rPr>
              <a:t>Folien zum GSAK-Workshop</a:t>
            </a:r>
            <a:endParaRPr lang="de-DE" dirty="0" smtClean="0"/>
          </a:p>
          <a:p>
            <a:endParaRPr lang="de-DE" dirty="0"/>
          </a:p>
        </p:txBody>
      </p:sp>
      <p:sp>
        <p:nvSpPr>
          <p:cNvPr id="4" name="Foliennummernplatzhalter 3"/>
          <p:cNvSpPr>
            <a:spLocks noGrp="1"/>
          </p:cNvSpPr>
          <p:nvPr>
            <p:ph type="sldNum" sz="quarter" idx="12"/>
          </p:nvPr>
        </p:nvSpPr>
        <p:spPr/>
        <p:txBody>
          <a:bodyPr/>
          <a:lstStyle/>
          <a:p>
            <a:fld id="{A2A41EC0-69FA-4860-B755-6E811E0BB15E}" type="slidenum">
              <a:rPr lang="de-DE" smtClean="0"/>
              <a:pPr/>
              <a:t>50</a:t>
            </a:fld>
            <a:endParaRPr lang="de-DE"/>
          </a:p>
        </p:txBody>
      </p:sp>
    </p:spTree>
    <p:extLst>
      <p:ext uri="{BB962C8B-B14F-4D97-AF65-F5344CB8AC3E}">
        <p14:creationId xmlns:p14="http://schemas.microsoft.com/office/powerpoint/2010/main" val="36509489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648" y="228600"/>
            <a:ext cx="8531352" cy="990600"/>
          </a:xfrm>
        </p:spPr>
        <p:txBody>
          <a:bodyPr>
            <a:normAutofit/>
          </a:bodyPr>
          <a:lstStyle/>
          <a:p>
            <a:r>
              <a:rPr lang="de-DE" dirty="0" smtClean="0"/>
              <a:t>FSG, BG, GUS – die file-Schnittstelle</a:t>
            </a:r>
            <a:endParaRPr lang="de-DE" dirty="0"/>
          </a:p>
        </p:txBody>
      </p:sp>
      <p:sp>
        <p:nvSpPr>
          <p:cNvPr id="3" name="Inhaltsplatzhalter 2"/>
          <p:cNvSpPr>
            <a:spLocks noGrp="1"/>
          </p:cNvSpPr>
          <p:nvPr>
            <p:ph sz="quarter" idx="1"/>
          </p:nvPr>
        </p:nvSpPr>
        <p:spPr>
          <a:xfrm>
            <a:off x="612648" y="1124744"/>
            <a:ext cx="8153400" cy="4495800"/>
          </a:xfrm>
        </p:spPr>
        <p:txBody>
          <a:bodyPr>
            <a:noAutofit/>
          </a:bodyPr>
          <a:lstStyle/>
          <a:p>
            <a:r>
              <a:rPr lang="de-DE" sz="2400" dirty="0" smtClean="0"/>
              <a:t>BadgeGen </a:t>
            </a:r>
            <a:r>
              <a:rPr lang="de-DE" sz="2400" dirty="0"/>
              <a:t>erzeugt Badges und schreibt in die Datei </a:t>
            </a:r>
            <a:br>
              <a:rPr lang="de-DE" sz="2400" dirty="0"/>
            </a:br>
            <a:r>
              <a:rPr lang="de-DE" sz="2400" b="1" dirty="0">
                <a:solidFill>
                  <a:schemeClr val="hlink"/>
                </a:solidFill>
                <a:latin typeface="Courier" pitchFamily="49" charset="0"/>
              </a:rPr>
              <a:t>C:\Users\[username]\AppData\Roaming\gsak\Macros\FindStatGenNotes1.dat </a:t>
            </a:r>
            <a:r>
              <a:rPr lang="de-DE" sz="2400" dirty="0"/>
              <a:t>einen Verweis auf die aktuell </a:t>
            </a:r>
            <a:r>
              <a:rPr lang="de-DE" sz="2400" dirty="0" smtClean="0"/>
              <a:t>erzeugten Badges </a:t>
            </a:r>
            <a:br>
              <a:rPr lang="de-DE" sz="2400" dirty="0" smtClean="0"/>
            </a:br>
            <a:r>
              <a:rPr lang="de-DE" sz="2400" dirty="0" smtClean="0"/>
              <a:t>(</a:t>
            </a:r>
            <a:r>
              <a:rPr lang="de-DE" sz="2400" b="1" dirty="0" smtClean="0">
                <a:solidFill>
                  <a:schemeClr val="hlink"/>
                </a:solidFill>
                <a:latin typeface="Courier" pitchFamily="49" charset="0"/>
              </a:rPr>
              <a:t>&lt;</a:t>
            </a:r>
            <a:r>
              <a:rPr lang="de-DE" sz="2400" b="1" dirty="0" err="1">
                <a:solidFill>
                  <a:schemeClr val="hlink"/>
                </a:solidFill>
                <a:latin typeface="Courier" pitchFamily="49" charset="0"/>
              </a:rPr>
              <a:t>subhead</a:t>
            </a:r>
            <a:r>
              <a:rPr lang="de-DE" sz="2400" b="1" dirty="0">
                <a:solidFill>
                  <a:schemeClr val="hlink"/>
                </a:solidFill>
                <a:latin typeface="Courier" pitchFamily="49" charset="0"/>
              </a:rPr>
              <a:t>&gt;BadgeGen </a:t>
            </a:r>
            <a:r>
              <a:rPr lang="de-DE" sz="2400" b="1" dirty="0" err="1">
                <a:solidFill>
                  <a:schemeClr val="hlink"/>
                </a:solidFill>
                <a:latin typeface="Courier" pitchFamily="49" charset="0"/>
              </a:rPr>
              <a:t>Achievement</a:t>
            </a:r>
            <a:r>
              <a:rPr lang="de-DE" sz="2400" b="1" dirty="0">
                <a:solidFill>
                  <a:schemeClr val="hlink"/>
                </a:solidFill>
                <a:latin typeface="Courier" pitchFamily="49" charset="0"/>
              </a:rPr>
              <a:t> Badges&lt;/</a:t>
            </a:r>
            <a:r>
              <a:rPr lang="de-DE" sz="2400" b="1" dirty="0" err="1">
                <a:solidFill>
                  <a:schemeClr val="hlink"/>
                </a:solidFill>
                <a:latin typeface="Courier" pitchFamily="49" charset="0"/>
              </a:rPr>
              <a:t>subhead</a:t>
            </a:r>
            <a:r>
              <a:rPr lang="de-DE" sz="2400" b="1" dirty="0" smtClean="0">
                <a:solidFill>
                  <a:schemeClr val="hlink"/>
                </a:solidFill>
                <a:latin typeface="Courier" pitchFamily="49" charset="0"/>
              </a:rPr>
              <a:t>&gt;</a:t>
            </a:r>
            <a:br>
              <a:rPr lang="de-DE" sz="2400" b="1" dirty="0" smtClean="0">
                <a:solidFill>
                  <a:schemeClr val="hlink"/>
                </a:solidFill>
                <a:latin typeface="Courier" pitchFamily="49" charset="0"/>
              </a:rPr>
            </a:br>
            <a:r>
              <a:rPr lang="de-DE" sz="2400" b="1" dirty="0" smtClean="0">
                <a:solidFill>
                  <a:schemeClr val="hlink"/>
                </a:solidFill>
                <a:latin typeface="Courier" pitchFamily="49" charset="0"/>
              </a:rPr>
              <a:t>&lt;</a:t>
            </a:r>
            <a:r>
              <a:rPr lang="de-DE" sz="2400" b="1" dirty="0" err="1">
                <a:solidFill>
                  <a:schemeClr val="hlink"/>
                </a:solidFill>
                <a:latin typeface="Courier" pitchFamily="49" charset="0"/>
              </a:rPr>
              <a:t>file</a:t>
            </a:r>
            <a:r>
              <a:rPr lang="de-DE" sz="2400" b="1" dirty="0">
                <a:solidFill>
                  <a:schemeClr val="hlink"/>
                </a:solidFill>
                <a:latin typeface="Courier" pitchFamily="49" charset="0"/>
              </a:rPr>
              <a:t>&gt;BadgeGen/Archive/Current.htm&lt;/</a:t>
            </a:r>
            <a:r>
              <a:rPr lang="de-DE" sz="2400" b="1" dirty="0" err="1">
                <a:solidFill>
                  <a:schemeClr val="hlink"/>
                </a:solidFill>
                <a:latin typeface="Courier" pitchFamily="49" charset="0"/>
              </a:rPr>
              <a:t>file</a:t>
            </a:r>
            <a:r>
              <a:rPr lang="de-DE" sz="2400" b="1" dirty="0">
                <a:solidFill>
                  <a:schemeClr val="hlink"/>
                </a:solidFill>
                <a:latin typeface="Courier" pitchFamily="49" charset="0"/>
              </a:rPr>
              <a:t>&gt;</a:t>
            </a:r>
            <a:r>
              <a:rPr lang="de-DE" sz="2400" dirty="0"/>
              <a:t>)</a:t>
            </a:r>
          </a:p>
          <a:p>
            <a:r>
              <a:rPr lang="de-DE" sz="2400" dirty="0"/>
              <a:t>BadgeGen startet GUS, das wiederum startet FSG.</a:t>
            </a:r>
          </a:p>
          <a:p>
            <a:r>
              <a:rPr lang="de-DE" sz="2400" dirty="0"/>
              <a:t>FSG bindet einfach die oben genannte Datei in die Notes ein und erzeugt eine Ausgabedatei </a:t>
            </a:r>
            <a:br>
              <a:rPr lang="de-DE" sz="2400" dirty="0"/>
            </a:br>
            <a:r>
              <a:rPr lang="de-DE" sz="2400" b="1" dirty="0">
                <a:solidFill>
                  <a:schemeClr val="hlink"/>
                </a:solidFill>
                <a:latin typeface="Courier" pitchFamily="49" charset="0"/>
              </a:rPr>
              <a:t>C:/Users/[username]/AppData/Roaming/gsak/html/stats1.html</a:t>
            </a:r>
          </a:p>
          <a:p>
            <a:r>
              <a:rPr lang="de-DE" sz="2400" dirty="0"/>
              <a:t>Diese Datei wird von GUS bei GC.com hochgeladen</a:t>
            </a:r>
            <a:r>
              <a:rPr lang="de-DE" sz="2400" dirty="0" smtClean="0"/>
              <a:t>.</a:t>
            </a:r>
            <a:endParaRPr lang="de-DE" sz="2400" dirty="0"/>
          </a:p>
        </p:txBody>
      </p:sp>
      <p:sp>
        <p:nvSpPr>
          <p:cNvPr id="4" name="Textfeld 3"/>
          <p:cNvSpPr txBox="1"/>
          <p:nvPr/>
        </p:nvSpPr>
        <p:spPr>
          <a:xfrm>
            <a:off x="539552" y="6300609"/>
            <a:ext cx="8604448" cy="338554"/>
          </a:xfrm>
          <a:prstGeom prst="rect">
            <a:avLst/>
          </a:prstGeom>
          <a:noFill/>
        </p:spPr>
        <p:txBody>
          <a:bodyPr wrap="square" rtlCol="0">
            <a:spAutoFit/>
          </a:bodyPr>
          <a:lstStyle/>
          <a:p>
            <a:r>
              <a:rPr lang="de-DE" sz="1600" dirty="0" smtClean="0">
                <a:solidFill>
                  <a:schemeClr val="bg1">
                    <a:lumMod val="85000"/>
                  </a:schemeClr>
                </a:solidFill>
              </a:rPr>
              <a:t>Vielen Dank an </a:t>
            </a:r>
            <a:r>
              <a:rPr lang="de-DE" sz="1600" dirty="0" smtClean="0">
                <a:solidFill>
                  <a:schemeClr val="bg1">
                    <a:lumMod val="85000"/>
                  </a:schemeClr>
                </a:solidFill>
                <a:hlinkClick r:id="rId2"/>
              </a:rPr>
              <a:t>gc.com-Mitglied </a:t>
            </a:r>
            <a:r>
              <a:rPr lang="de-DE" sz="1600" dirty="0" err="1" smtClean="0">
                <a:solidFill>
                  <a:schemeClr val="bg1">
                    <a:lumMod val="85000"/>
                  </a:schemeClr>
                </a:solidFill>
                <a:hlinkClick r:id="rId2"/>
              </a:rPr>
              <a:t>spazierenmitziel</a:t>
            </a:r>
            <a:r>
              <a:rPr lang="de-DE" sz="1600" dirty="0" smtClean="0">
                <a:solidFill>
                  <a:schemeClr val="bg1">
                    <a:lumMod val="85000"/>
                  </a:schemeClr>
                </a:solidFill>
              </a:rPr>
              <a:t> für diese technischen Hintergründe</a:t>
            </a:r>
            <a:endParaRPr lang="de-DE" sz="1600" dirty="0">
              <a:solidFill>
                <a:schemeClr val="bg1">
                  <a:lumMod val="85000"/>
                </a:schemeClr>
              </a:solidFill>
            </a:endParaRPr>
          </a:p>
        </p:txBody>
      </p:sp>
      <p:sp>
        <p:nvSpPr>
          <p:cNvPr id="5" name="Foliennummernplatzhalter 4"/>
          <p:cNvSpPr>
            <a:spLocks noGrp="1"/>
          </p:cNvSpPr>
          <p:nvPr>
            <p:ph type="sldNum" sz="quarter" idx="12"/>
          </p:nvPr>
        </p:nvSpPr>
        <p:spPr/>
        <p:txBody>
          <a:bodyPr/>
          <a:lstStyle/>
          <a:p>
            <a:fld id="{A2A41EC0-69FA-4860-B755-6E811E0BB15E}" type="slidenum">
              <a:rPr lang="de-DE" smtClean="0"/>
              <a:pPr/>
              <a:t>51</a:t>
            </a:fld>
            <a:endParaRPr lang="de-DE"/>
          </a:p>
        </p:txBody>
      </p:sp>
    </p:spTree>
    <p:extLst>
      <p:ext uri="{BB962C8B-B14F-4D97-AF65-F5344CB8AC3E}">
        <p14:creationId xmlns:p14="http://schemas.microsoft.com/office/powerpoint/2010/main" val="3361109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Datenbanken aktualisieren</a:t>
            </a:r>
            <a:endParaRPr lang="de-DE" dirty="0"/>
          </a:p>
        </p:txBody>
      </p:sp>
      <p:pic>
        <p:nvPicPr>
          <p:cNvPr id="4" name="Inhaltsplatzhalter 3"/>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115783" y="1484784"/>
            <a:ext cx="8912435" cy="4616184"/>
          </a:xfrm>
          <a:prstGeom prst="rect">
            <a:avLst/>
          </a:prstGeom>
          <a:ln>
            <a:noFill/>
          </a:ln>
          <a:effectLst>
            <a:outerShdw blurRad="292100" dist="139700" dir="2700000" algn="tl" rotWithShape="0">
              <a:srgbClr val="333333">
                <a:alpha val="65000"/>
              </a:srgbClr>
            </a:outerShdw>
          </a:effectLst>
        </p:spPr>
      </p:pic>
      <p:sp>
        <p:nvSpPr>
          <p:cNvPr id="5" name="Rechteck 4"/>
          <p:cNvSpPr/>
          <p:nvPr/>
        </p:nvSpPr>
        <p:spPr>
          <a:xfrm>
            <a:off x="3047528" y="1340768"/>
            <a:ext cx="444352"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4000" b="1" cap="none" spc="0" dirty="0" smtClean="0">
                <a:ln w="11430"/>
                <a:solidFill>
                  <a:srgbClr val="FF0000"/>
                </a:solidFill>
                <a:effectLst>
                  <a:outerShdw blurRad="50800" dist="39000" dir="5460000" algn="tl">
                    <a:srgbClr val="000000">
                      <a:alpha val="38000"/>
                    </a:srgbClr>
                  </a:outerShdw>
                </a:effectLst>
              </a:rPr>
              <a:t>1</a:t>
            </a:r>
            <a:endParaRPr lang="de-DE" sz="4000" b="1" cap="none" spc="0" dirty="0">
              <a:ln w="11430"/>
              <a:solidFill>
                <a:srgbClr val="FF0000"/>
              </a:solidFill>
              <a:effectLst>
                <a:outerShdw blurRad="50800" dist="39000" dir="5460000" algn="tl">
                  <a:srgbClr val="000000">
                    <a:alpha val="38000"/>
                  </a:srgbClr>
                </a:outerShdw>
              </a:effectLst>
            </a:endParaRPr>
          </a:p>
        </p:txBody>
      </p:sp>
      <p:sp>
        <p:nvSpPr>
          <p:cNvPr id="6" name="Rechteck 5"/>
          <p:cNvSpPr/>
          <p:nvPr/>
        </p:nvSpPr>
        <p:spPr>
          <a:xfrm>
            <a:off x="23192" y="2308126"/>
            <a:ext cx="444352"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4000" b="1" cap="none" spc="0" dirty="0" smtClean="0">
                <a:ln w="11430"/>
                <a:solidFill>
                  <a:srgbClr val="FF0000"/>
                </a:solidFill>
                <a:effectLst>
                  <a:outerShdw blurRad="50800" dist="39000" dir="5460000" algn="tl">
                    <a:srgbClr val="000000">
                      <a:alpha val="38000"/>
                    </a:srgbClr>
                  </a:outerShdw>
                </a:effectLst>
              </a:rPr>
              <a:t>2</a:t>
            </a:r>
            <a:endParaRPr lang="de-DE" sz="4000" b="1" cap="none" spc="0" dirty="0">
              <a:ln w="11430"/>
              <a:solidFill>
                <a:srgbClr val="FF0000"/>
              </a:solidFill>
              <a:effectLst>
                <a:outerShdw blurRad="50800" dist="39000" dir="5460000" algn="tl">
                  <a:srgbClr val="000000">
                    <a:alpha val="38000"/>
                  </a:srgbClr>
                </a:outerShdw>
              </a:effectLst>
            </a:endParaRPr>
          </a:p>
        </p:txBody>
      </p:sp>
      <p:sp>
        <p:nvSpPr>
          <p:cNvPr id="7" name="Rechteck 6"/>
          <p:cNvSpPr/>
          <p:nvPr/>
        </p:nvSpPr>
        <p:spPr>
          <a:xfrm>
            <a:off x="2903512" y="2505090"/>
            <a:ext cx="444352"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4000" b="1" cap="none" spc="0" dirty="0" smtClean="0">
                <a:ln w="11430"/>
                <a:solidFill>
                  <a:srgbClr val="FF0000"/>
                </a:solidFill>
                <a:effectLst>
                  <a:outerShdw blurRad="50800" dist="39000" dir="5460000" algn="tl">
                    <a:srgbClr val="000000">
                      <a:alpha val="38000"/>
                    </a:srgbClr>
                  </a:outerShdw>
                </a:effectLst>
              </a:rPr>
              <a:t>3</a:t>
            </a:r>
            <a:endParaRPr lang="de-DE" sz="4000" b="1" cap="none" spc="0" dirty="0">
              <a:ln w="11430"/>
              <a:solidFill>
                <a:srgbClr val="FF0000"/>
              </a:solidFill>
              <a:effectLst>
                <a:outerShdw blurRad="50800" dist="39000" dir="5460000" algn="tl">
                  <a:srgbClr val="000000">
                    <a:alpha val="38000"/>
                  </a:srgbClr>
                </a:outerShdw>
              </a:effectLst>
            </a:endParaRPr>
          </a:p>
        </p:txBody>
      </p:sp>
      <p:sp>
        <p:nvSpPr>
          <p:cNvPr id="8" name="Rechteck 7"/>
          <p:cNvSpPr/>
          <p:nvPr/>
        </p:nvSpPr>
        <p:spPr>
          <a:xfrm>
            <a:off x="3000128" y="3140968"/>
            <a:ext cx="444352"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4000" b="1" cap="none" spc="0" dirty="0" smtClean="0">
                <a:ln w="11430"/>
                <a:solidFill>
                  <a:srgbClr val="FF0000"/>
                </a:solidFill>
                <a:effectLst>
                  <a:outerShdw blurRad="50800" dist="39000" dir="5460000" algn="tl">
                    <a:srgbClr val="000000">
                      <a:alpha val="38000"/>
                    </a:srgbClr>
                  </a:outerShdw>
                </a:effectLst>
              </a:rPr>
              <a:t>4</a:t>
            </a:r>
            <a:endParaRPr lang="de-DE" sz="4000" b="1" cap="none" spc="0" dirty="0">
              <a:ln w="11430"/>
              <a:solidFill>
                <a:srgbClr val="FF0000"/>
              </a:solidFill>
              <a:effectLst>
                <a:outerShdw blurRad="50800" dist="39000" dir="5460000" algn="tl">
                  <a:srgbClr val="000000">
                    <a:alpha val="38000"/>
                  </a:srgbClr>
                </a:outerShdw>
              </a:effectLst>
            </a:endParaRPr>
          </a:p>
        </p:txBody>
      </p:sp>
      <p:sp>
        <p:nvSpPr>
          <p:cNvPr id="9" name="Rechteck 8"/>
          <p:cNvSpPr/>
          <p:nvPr/>
        </p:nvSpPr>
        <p:spPr>
          <a:xfrm>
            <a:off x="5207768" y="4005064"/>
            <a:ext cx="444352"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4000" b="1" cap="none" spc="0" dirty="0" smtClean="0">
                <a:ln w="11430"/>
                <a:solidFill>
                  <a:srgbClr val="FF0000"/>
                </a:solidFill>
                <a:effectLst>
                  <a:outerShdw blurRad="50800" dist="39000" dir="5460000" algn="tl">
                    <a:srgbClr val="000000">
                      <a:alpha val="38000"/>
                    </a:srgbClr>
                  </a:outerShdw>
                </a:effectLst>
              </a:rPr>
              <a:t>5</a:t>
            </a:r>
            <a:endParaRPr lang="de-DE" sz="4000" b="1" cap="none" spc="0" dirty="0">
              <a:ln w="11430"/>
              <a:solidFill>
                <a:srgbClr val="FF0000"/>
              </a:solidFill>
              <a:effectLst>
                <a:outerShdw blurRad="50800" dist="39000" dir="5460000" algn="tl">
                  <a:srgbClr val="000000">
                    <a:alpha val="38000"/>
                  </a:srgbClr>
                </a:outerShdw>
              </a:effectLst>
            </a:endParaRPr>
          </a:p>
        </p:txBody>
      </p:sp>
      <p:sp>
        <p:nvSpPr>
          <p:cNvPr id="10" name="Rechteck 9"/>
          <p:cNvSpPr/>
          <p:nvPr/>
        </p:nvSpPr>
        <p:spPr>
          <a:xfrm>
            <a:off x="7007968" y="4077072"/>
            <a:ext cx="444352"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4000" b="1" cap="none" spc="0" dirty="0" smtClean="0">
                <a:ln w="11430"/>
                <a:solidFill>
                  <a:srgbClr val="FF0000"/>
                </a:solidFill>
                <a:effectLst>
                  <a:outerShdw blurRad="50800" dist="39000" dir="5460000" algn="tl">
                    <a:srgbClr val="000000">
                      <a:alpha val="38000"/>
                    </a:srgbClr>
                  </a:outerShdw>
                </a:effectLst>
              </a:rPr>
              <a:t>6</a:t>
            </a:r>
            <a:endParaRPr lang="de-DE" sz="4000" b="1" cap="none" spc="0" dirty="0">
              <a:ln w="11430"/>
              <a:solidFill>
                <a:srgbClr val="FF0000"/>
              </a:solidFill>
              <a:effectLst>
                <a:outerShdw blurRad="50800" dist="39000" dir="5460000" algn="tl">
                  <a:srgbClr val="000000">
                    <a:alpha val="38000"/>
                  </a:srgbClr>
                </a:outerShdw>
              </a:effectLst>
            </a:endParaRPr>
          </a:p>
        </p:txBody>
      </p:sp>
      <p:sp>
        <p:nvSpPr>
          <p:cNvPr id="3" name="Foliennummernplatzhalter 2"/>
          <p:cNvSpPr>
            <a:spLocks noGrp="1"/>
          </p:cNvSpPr>
          <p:nvPr>
            <p:ph type="sldNum" sz="quarter" idx="12"/>
          </p:nvPr>
        </p:nvSpPr>
        <p:spPr/>
        <p:txBody>
          <a:bodyPr/>
          <a:lstStyle/>
          <a:p>
            <a:fld id="{A2A41EC0-69FA-4860-B755-6E811E0BB15E}" type="slidenum">
              <a:rPr lang="de-DE" smtClean="0"/>
              <a:pPr/>
              <a:t>6</a:t>
            </a:fld>
            <a:endParaRPr lang="de-DE"/>
          </a:p>
        </p:txBody>
      </p:sp>
      <p:cxnSp>
        <p:nvCxnSpPr>
          <p:cNvPr id="12" name="Gekrümmte Verbindung 11"/>
          <p:cNvCxnSpPr>
            <a:endCxn id="10" idx="0"/>
          </p:cNvCxnSpPr>
          <p:nvPr/>
        </p:nvCxnSpPr>
        <p:spPr>
          <a:xfrm>
            <a:off x="3347864" y="3494911"/>
            <a:ext cx="3882280" cy="582161"/>
          </a:xfrm>
          <a:prstGeom prst="curvedConnector2">
            <a:avLst/>
          </a:prstGeom>
          <a:ln>
            <a:solidFill>
              <a:srgbClr val="FF0000"/>
            </a:solidFill>
            <a:headEnd type="arrow"/>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275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de-DE" dirty="0" smtClean="0"/>
              <a:t>Bilder hinzufügen</a:t>
            </a:r>
            <a:endParaRPr lang="de-DE" dirty="0"/>
          </a:p>
        </p:txBody>
      </p:sp>
      <p:sp>
        <p:nvSpPr>
          <p:cNvPr id="35845" name="Rectangle 5"/>
          <p:cNvSpPr>
            <a:spLocks noGrp="1" noChangeArrowheads="1"/>
          </p:cNvSpPr>
          <p:nvPr>
            <p:ph type="body" sz="half" idx="2"/>
          </p:nvPr>
        </p:nvSpPr>
        <p:spPr>
          <a:xfrm>
            <a:off x="3995936" y="1600200"/>
            <a:ext cx="4690864" cy="4530725"/>
          </a:xfrm>
        </p:spPr>
        <p:txBody>
          <a:bodyPr vert="horz">
            <a:noAutofit/>
          </a:bodyPr>
          <a:lstStyle/>
          <a:p>
            <a:pPr>
              <a:lnSpc>
                <a:spcPct val="90000"/>
              </a:lnSpc>
            </a:pPr>
            <a:r>
              <a:rPr lang="de-DE" sz="2400" dirty="0" smtClean="0"/>
              <a:t>Via „Datenbank </a:t>
            </a:r>
            <a:r>
              <a:rPr lang="de-DE" sz="2400" dirty="0" smtClean="0">
                <a:sym typeface="Wingdings" pitchFamily="2" charset="2"/>
              </a:rPr>
              <a:t> Bilder herunterladen“ Bilder von geocaching.com ziehen.</a:t>
            </a:r>
          </a:p>
          <a:p>
            <a:pPr>
              <a:lnSpc>
                <a:spcPct val="90000"/>
              </a:lnSpc>
            </a:pPr>
            <a:r>
              <a:rPr lang="de-DE" sz="2400" dirty="0" smtClean="0">
                <a:sym typeface="Wingdings" pitchFamily="2" charset="2"/>
              </a:rPr>
              <a:t>Bilder stehen nun offline zur Verfügung.</a:t>
            </a:r>
          </a:p>
          <a:p>
            <a:pPr>
              <a:lnSpc>
                <a:spcPct val="90000"/>
              </a:lnSpc>
            </a:pPr>
            <a:r>
              <a:rPr lang="de-DE" sz="2400" dirty="0" smtClean="0">
                <a:sym typeface="Wingdings" pitchFamily="2" charset="2"/>
              </a:rPr>
              <a:t>Bilder können auf geeignete </a:t>
            </a:r>
            <a:r>
              <a:rPr lang="de-DE" sz="2400" dirty="0" err="1" smtClean="0">
                <a:sym typeface="Wingdings" pitchFamily="2" charset="2"/>
              </a:rPr>
              <a:t>GPSr</a:t>
            </a:r>
            <a:r>
              <a:rPr lang="de-DE" sz="2400" dirty="0" smtClean="0">
                <a:sym typeface="Wingdings" pitchFamily="2" charset="2"/>
              </a:rPr>
              <a:t> übertragen werden.</a:t>
            </a:r>
            <a:endParaRPr lang="de-DE" sz="2400" dirty="0"/>
          </a:p>
        </p:txBody>
      </p:sp>
      <p:pic>
        <p:nvPicPr>
          <p:cNvPr id="4" name="Inhaltsplatzhalter 3"/>
          <p:cNvPicPr>
            <a:picLocks noGrp="1" noChangeAspect="1"/>
          </p:cNvPicPr>
          <p:nvPr>
            <p:ph sz="half" idx="1"/>
          </p:nvPr>
        </p:nvPicPr>
        <p:blipFill>
          <a:blip r:embed="rId2" cstate="screen">
            <a:extLst>
              <a:ext uri="{28A0092B-C50C-407E-A947-70E740481C1C}">
                <a14:useLocalDpi xmlns:a14="http://schemas.microsoft.com/office/drawing/2010/main" val="0"/>
              </a:ext>
            </a:extLst>
          </a:blip>
          <a:stretch>
            <a:fillRect/>
          </a:stretch>
        </p:blipFill>
        <p:spPr>
          <a:xfrm>
            <a:off x="35496" y="1913988"/>
            <a:ext cx="4706648" cy="3531235"/>
          </a:xfrm>
          <a:noFill/>
          <a:ln/>
          <a:effectLst>
            <a:outerShdw dist="35921" dir="2700000" algn="ctr" rotWithShape="0">
              <a:srgbClr val="808080"/>
            </a:outerShdw>
            <a:reflection blurRad="6350" stA="50000" endA="300" endPos="55500" dist="50800" dir="5400000" sy="-100000" algn="bl" rotWithShape="0"/>
          </a:effectLst>
          <a:scene3d>
            <a:camera prst="perspectiveContrastingRightFacing"/>
            <a:lightRig rig="threePt" dir="t"/>
          </a:scene3d>
        </p:spPr>
      </p:pic>
      <p:sp>
        <p:nvSpPr>
          <p:cNvPr id="2" name="Foliennummernplatzhalter 1"/>
          <p:cNvSpPr>
            <a:spLocks noGrp="1"/>
          </p:cNvSpPr>
          <p:nvPr>
            <p:ph type="sldNum" sz="quarter" idx="12"/>
          </p:nvPr>
        </p:nvSpPr>
        <p:spPr/>
        <p:txBody>
          <a:bodyPr/>
          <a:lstStyle/>
          <a:p>
            <a:fld id="{52331589-1D56-44A2-BAFA-1E14EBF12940}" type="slidenum">
              <a:rPr lang="de-DE" smtClean="0"/>
              <a:pPr/>
              <a:t>7</a:t>
            </a:fld>
            <a:endParaRPr lang="de-DE"/>
          </a:p>
        </p:txBody>
      </p:sp>
    </p:spTree>
    <p:extLst>
      <p:ext uri="{BB962C8B-B14F-4D97-AF65-F5344CB8AC3E}">
        <p14:creationId xmlns:p14="http://schemas.microsoft.com/office/powerpoint/2010/main" val="259892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de-DE" dirty="0" smtClean="0"/>
              <a:t>Spoiler hinzufügen 1</a:t>
            </a:r>
            <a:endParaRPr lang="de-DE" dirty="0"/>
          </a:p>
        </p:txBody>
      </p:sp>
      <p:pic>
        <p:nvPicPr>
          <p:cNvPr id="3" name="Inhaltsplatzhalt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5496" y="1600200"/>
            <a:ext cx="3704009" cy="4530725"/>
          </a:xfrm>
          <a:noFill/>
          <a:ln/>
          <a:effectLst>
            <a:outerShdw dist="35921" dir="2700000" algn="ctr" rotWithShape="0">
              <a:srgbClr val="808080"/>
            </a:outerShdw>
            <a:reflection blurRad="6350" stA="50000" endA="300" endPos="55500" dist="50800" dir="5400000" sy="-100000" algn="bl" rotWithShape="0"/>
          </a:effectLst>
          <a:scene3d>
            <a:camera prst="perspectiveContrastingRightFacing"/>
            <a:lightRig rig="threePt" dir="t"/>
          </a:scene3d>
        </p:spPr>
      </p:pic>
      <p:sp>
        <p:nvSpPr>
          <p:cNvPr id="9" name="Rectangle 5"/>
          <p:cNvSpPr>
            <a:spLocks noGrp="1" noChangeArrowheads="1"/>
          </p:cNvSpPr>
          <p:nvPr>
            <p:ph type="body" sz="half" idx="2"/>
          </p:nvPr>
        </p:nvSpPr>
        <p:spPr>
          <a:xfrm>
            <a:off x="3995936" y="1600200"/>
            <a:ext cx="5148064" cy="4530725"/>
          </a:xfrm>
        </p:spPr>
        <p:txBody>
          <a:bodyPr vert="horz">
            <a:noAutofit/>
          </a:bodyPr>
          <a:lstStyle/>
          <a:p>
            <a:pPr>
              <a:lnSpc>
                <a:spcPct val="90000"/>
              </a:lnSpc>
            </a:pPr>
            <a:r>
              <a:rPr lang="de-DE" sz="2400" dirty="0" smtClean="0"/>
              <a:t>GPX exportieren (</a:t>
            </a:r>
            <a:r>
              <a:rPr lang="de-DE" sz="2400" dirty="0" err="1" smtClean="0"/>
              <a:t>CTRL+g</a:t>
            </a:r>
            <a:r>
              <a:rPr lang="de-DE" sz="2400" dirty="0" smtClean="0"/>
              <a:t>), vgl. nächste Folie</a:t>
            </a:r>
          </a:p>
          <a:p>
            <a:pPr>
              <a:lnSpc>
                <a:spcPct val="90000"/>
              </a:lnSpc>
            </a:pPr>
            <a:r>
              <a:rPr lang="de-DE" sz="2400" dirty="0" smtClean="0"/>
              <a:t>Exportiertes GPX in </a:t>
            </a:r>
            <a:r>
              <a:rPr lang="de-DE" sz="2400" dirty="0" err="1" smtClean="0"/>
              <a:t>SpoilerSync</a:t>
            </a:r>
            <a:r>
              <a:rPr lang="de-DE" sz="2400" dirty="0"/>
              <a:t> </a:t>
            </a:r>
            <a:r>
              <a:rPr lang="de-DE" sz="2400" dirty="0" smtClean="0"/>
              <a:t>laden: </a:t>
            </a:r>
            <a:r>
              <a:rPr lang="de-DE" sz="2400" dirty="0" smtClean="0">
                <a:hlinkClick r:id="rId3"/>
              </a:rPr>
              <a:t>anode.plus.com/</a:t>
            </a:r>
            <a:r>
              <a:rPr lang="de-DE" sz="2400" dirty="0" err="1" smtClean="0">
                <a:hlinkClick r:id="rId3"/>
              </a:rPr>
              <a:t>spoilersync</a:t>
            </a:r>
            <a:endParaRPr lang="de-DE" sz="2400" dirty="0" smtClean="0"/>
          </a:p>
          <a:p>
            <a:pPr>
              <a:lnSpc>
                <a:spcPct val="90000"/>
              </a:lnSpc>
            </a:pPr>
            <a:r>
              <a:rPr lang="de-DE" sz="2400" dirty="0" smtClean="0"/>
              <a:t>Auf Bilder mit „Spoiler“ im Namen beschränken – Spoiler sind </a:t>
            </a:r>
            <a:r>
              <a:rPr lang="de-DE" sz="2400" i="1" dirty="0" smtClean="0"/>
              <a:t>keine</a:t>
            </a:r>
            <a:r>
              <a:rPr lang="de-DE" sz="2400" dirty="0" smtClean="0"/>
              <a:t> Bilder, die über den Dialog „Datenbank </a:t>
            </a:r>
            <a:r>
              <a:rPr lang="de-DE" sz="2400" dirty="0" smtClean="0">
                <a:sym typeface="Wingdings" pitchFamily="2" charset="2"/>
              </a:rPr>
              <a:t> Bilder herunterladen“ heruntergeladen werden!</a:t>
            </a:r>
            <a:endParaRPr lang="de-DE" sz="2400" dirty="0" smtClean="0"/>
          </a:p>
          <a:p>
            <a:pPr>
              <a:lnSpc>
                <a:spcPct val="90000"/>
              </a:lnSpc>
            </a:pPr>
            <a:r>
              <a:rPr lang="de-DE" sz="2400" dirty="0" smtClean="0"/>
              <a:t>Auf die richtige Größe für Euren </a:t>
            </a:r>
            <a:r>
              <a:rPr lang="de-DE" sz="2400" dirty="0" err="1" smtClean="0"/>
              <a:t>GPSr</a:t>
            </a:r>
            <a:r>
              <a:rPr lang="de-DE" sz="2400" dirty="0" smtClean="0"/>
              <a:t> einstellen</a:t>
            </a:r>
          </a:p>
          <a:p>
            <a:pPr>
              <a:lnSpc>
                <a:spcPct val="90000"/>
              </a:lnSpc>
            </a:pPr>
            <a:r>
              <a:rPr lang="de-DE" sz="2400" dirty="0" smtClean="0"/>
              <a:t>Angemessenen Timeout wählen! </a:t>
            </a:r>
            <a:endParaRPr lang="de-DE" sz="2400" dirty="0"/>
          </a:p>
        </p:txBody>
      </p:sp>
      <p:sp>
        <p:nvSpPr>
          <p:cNvPr id="10" name="Line 10"/>
          <p:cNvSpPr>
            <a:spLocks noChangeShapeType="1"/>
          </p:cNvSpPr>
          <p:nvPr/>
        </p:nvSpPr>
        <p:spPr bwMode="auto">
          <a:xfrm>
            <a:off x="2123628" y="2780929"/>
            <a:ext cx="2016324" cy="432047"/>
          </a:xfrm>
          <a:prstGeom prst="line">
            <a:avLst/>
          </a:prstGeom>
          <a:noFill/>
          <a:ln w="57150">
            <a:solidFill>
              <a:srgbClr val="C00000"/>
            </a:solidFill>
            <a:round/>
            <a:headEnd type="triangle" w="med" len="med"/>
            <a:tailEnd/>
          </a:ln>
          <a:effectLst/>
          <a:scene3d>
            <a:camera prst="orthographicFront"/>
            <a:lightRig rig="threePt" dir="t"/>
          </a:scene3d>
          <a:sp3d>
            <a:bevelT prst="angle"/>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 name="Line 10"/>
          <p:cNvSpPr>
            <a:spLocks noChangeShapeType="1"/>
          </p:cNvSpPr>
          <p:nvPr/>
        </p:nvSpPr>
        <p:spPr bwMode="auto">
          <a:xfrm>
            <a:off x="2987824" y="3573016"/>
            <a:ext cx="1152128" cy="1332148"/>
          </a:xfrm>
          <a:prstGeom prst="line">
            <a:avLst/>
          </a:prstGeom>
          <a:noFill/>
          <a:ln w="57150">
            <a:solidFill>
              <a:srgbClr val="C00000"/>
            </a:solidFill>
            <a:round/>
            <a:headEnd type="triangle" w="med" len="med"/>
            <a:tailEnd/>
          </a:ln>
          <a:effectLst/>
          <a:scene3d>
            <a:camera prst="orthographicFront"/>
            <a:lightRig rig="threePt" dir="t"/>
          </a:scene3d>
          <a:sp3d>
            <a:bevelT prst="angle"/>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 name="Line 10"/>
          <p:cNvSpPr>
            <a:spLocks noChangeShapeType="1"/>
          </p:cNvSpPr>
          <p:nvPr/>
        </p:nvSpPr>
        <p:spPr bwMode="auto">
          <a:xfrm>
            <a:off x="2771800" y="4149080"/>
            <a:ext cx="1368152" cy="1512168"/>
          </a:xfrm>
          <a:prstGeom prst="line">
            <a:avLst/>
          </a:prstGeom>
          <a:noFill/>
          <a:ln w="57150">
            <a:solidFill>
              <a:srgbClr val="C00000"/>
            </a:solidFill>
            <a:round/>
            <a:headEnd type="triangle" w="med" len="med"/>
            <a:tailEnd/>
          </a:ln>
          <a:effectLst/>
          <a:scene3d>
            <a:camera prst="orthographicFront"/>
            <a:lightRig rig="threePt" dir="t"/>
          </a:scene3d>
          <a:sp3d>
            <a:bevelT prst="angle"/>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 name="Foliennummernplatzhalter 1"/>
          <p:cNvSpPr>
            <a:spLocks noGrp="1"/>
          </p:cNvSpPr>
          <p:nvPr>
            <p:ph type="sldNum" sz="quarter" idx="12"/>
          </p:nvPr>
        </p:nvSpPr>
        <p:spPr/>
        <p:txBody>
          <a:bodyPr/>
          <a:lstStyle/>
          <a:p>
            <a:fld id="{52331589-1D56-44A2-BAFA-1E14EBF12940}" type="slidenum">
              <a:rPr lang="de-DE" smtClean="0"/>
              <a:pPr/>
              <a:t>8</a:t>
            </a:fld>
            <a:endParaRPr lang="de-DE"/>
          </a:p>
        </p:txBody>
      </p:sp>
    </p:spTree>
    <p:extLst>
      <p:ext uri="{BB962C8B-B14F-4D97-AF65-F5344CB8AC3E}">
        <p14:creationId xmlns:p14="http://schemas.microsoft.com/office/powerpoint/2010/main" val="984604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Spoiler hinzufügen </a:t>
            </a:r>
            <a:r>
              <a:rPr lang="de-DE" dirty="0" smtClean="0"/>
              <a:t>2</a:t>
            </a:r>
            <a:endParaRPr lang="de-DE" dirty="0"/>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672" y="1600200"/>
            <a:ext cx="8026656" cy="4525963"/>
          </a:xfrm>
          <a:prstGeom prst="rect">
            <a:avLst/>
          </a:prstGeom>
          <a:ln>
            <a:noFill/>
          </a:ln>
          <a:effectLst>
            <a:outerShdw blurRad="292100" dist="139700" dir="2700000" algn="tl" rotWithShape="0">
              <a:srgbClr val="333333">
                <a:alpha val="65000"/>
              </a:srgbClr>
            </a:outerShdw>
          </a:effectLst>
        </p:spPr>
      </p:pic>
      <p:sp>
        <p:nvSpPr>
          <p:cNvPr id="8" name="Rechteck 7"/>
          <p:cNvSpPr/>
          <p:nvPr/>
        </p:nvSpPr>
        <p:spPr>
          <a:xfrm>
            <a:off x="527248" y="2276872"/>
            <a:ext cx="444352"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4000" b="1" cap="none" spc="0" dirty="0" smtClean="0">
                <a:ln w="11430"/>
                <a:solidFill>
                  <a:srgbClr val="FF0000"/>
                </a:solidFill>
                <a:effectLst>
                  <a:outerShdw blurRad="50800" dist="39000" dir="5460000" algn="tl">
                    <a:srgbClr val="000000">
                      <a:alpha val="38000"/>
                    </a:srgbClr>
                  </a:outerShdw>
                </a:effectLst>
              </a:rPr>
              <a:t>2</a:t>
            </a:r>
            <a:endParaRPr lang="de-DE" sz="4000" b="1" cap="none" spc="0" dirty="0">
              <a:ln w="11430"/>
              <a:solidFill>
                <a:srgbClr val="FF0000"/>
              </a:solidFill>
              <a:effectLst>
                <a:outerShdw blurRad="50800" dist="39000" dir="5460000" algn="tl">
                  <a:srgbClr val="000000">
                    <a:alpha val="38000"/>
                  </a:srgbClr>
                </a:outerShdw>
              </a:effectLst>
            </a:endParaRPr>
          </a:p>
        </p:txBody>
      </p:sp>
      <p:sp>
        <p:nvSpPr>
          <p:cNvPr id="9" name="Rechteck 8"/>
          <p:cNvSpPr/>
          <p:nvPr/>
        </p:nvSpPr>
        <p:spPr>
          <a:xfrm>
            <a:off x="527248" y="2984758"/>
            <a:ext cx="444352"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4000" b="1" cap="none" spc="0" dirty="0" smtClean="0">
                <a:ln w="11430"/>
                <a:solidFill>
                  <a:srgbClr val="FF0000"/>
                </a:solidFill>
                <a:effectLst>
                  <a:outerShdw blurRad="50800" dist="39000" dir="5460000" algn="tl">
                    <a:srgbClr val="000000">
                      <a:alpha val="38000"/>
                    </a:srgbClr>
                  </a:outerShdw>
                </a:effectLst>
              </a:rPr>
              <a:t>3</a:t>
            </a:r>
            <a:endParaRPr lang="de-DE" sz="4000" b="1" cap="none" spc="0" dirty="0">
              <a:ln w="11430"/>
              <a:solidFill>
                <a:srgbClr val="FF0000"/>
              </a:solidFill>
              <a:effectLst>
                <a:outerShdw blurRad="50800" dist="39000" dir="5460000" algn="tl">
                  <a:srgbClr val="000000">
                    <a:alpha val="38000"/>
                  </a:srgbClr>
                </a:outerShdw>
              </a:effectLst>
            </a:endParaRPr>
          </a:p>
        </p:txBody>
      </p:sp>
      <p:sp>
        <p:nvSpPr>
          <p:cNvPr id="10" name="Rechteck 9"/>
          <p:cNvSpPr/>
          <p:nvPr/>
        </p:nvSpPr>
        <p:spPr>
          <a:xfrm>
            <a:off x="527248" y="3848854"/>
            <a:ext cx="444352"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4000" b="1" cap="none" spc="0" dirty="0" smtClean="0">
                <a:ln w="11430"/>
                <a:solidFill>
                  <a:srgbClr val="FF0000"/>
                </a:solidFill>
                <a:effectLst>
                  <a:outerShdw blurRad="50800" dist="39000" dir="5460000" algn="tl">
                    <a:srgbClr val="000000">
                      <a:alpha val="38000"/>
                    </a:srgbClr>
                  </a:outerShdw>
                </a:effectLst>
              </a:rPr>
              <a:t>4</a:t>
            </a:r>
            <a:endParaRPr lang="de-DE" sz="4000" b="1" cap="none" spc="0" dirty="0">
              <a:ln w="11430"/>
              <a:solidFill>
                <a:srgbClr val="FF0000"/>
              </a:solidFill>
              <a:effectLst>
                <a:outerShdw blurRad="50800" dist="39000" dir="5460000" algn="tl">
                  <a:srgbClr val="000000">
                    <a:alpha val="38000"/>
                  </a:srgbClr>
                </a:outerShdw>
              </a:effectLst>
            </a:endParaRPr>
          </a:p>
        </p:txBody>
      </p:sp>
      <p:sp>
        <p:nvSpPr>
          <p:cNvPr id="11" name="Rechteck 10"/>
          <p:cNvSpPr/>
          <p:nvPr/>
        </p:nvSpPr>
        <p:spPr>
          <a:xfrm>
            <a:off x="2267744" y="5097378"/>
            <a:ext cx="444352"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4000" b="1" cap="none" spc="0" dirty="0" smtClean="0">
                <a:ln w="11430"/>
                <a:solidFill>
                  <a:srgbClr val="FF0000"/>
                </a:solidFill>
                <a:effectLst>
                  <a:outerShdw blurRad="50800" dist="39000" dir="5460000" algn="tl">
                    <a:srgbClr val="000000">
                      <a:alpha val="38000"/>
                    </a:srgbClr>
                  </a:outerShdw>
                </a:effectLst>
              </a:rPr>
              <a:t>5</a:t>
            </a:r>
            <a:endParaRPr lang="de-DE" sz="4000" b="1" cap="none" spc="0" dirty="0">
              <a:ln w="11430"/>
              <a:solidFill>
                <a:srgbClr val="FF0000"/>
              </a:solidFill>
              <a:effectLst>
                <a:outerShdw blurRad="50800" dist="39000" dir="5460000" algn="tl">
                  <a:srgbClr val="000000">
                    <a:alpha val="38000"/>
                  </a:srgbClr>
                </a:outerShdw>
              </a:effectLst>
            </a:endParaRPr>
          </a:p>
        </p:txBody>
      </p:sp>
      <p:sp>
        <p:nvSpPr>
          <p:cNvPr id="13" name="Rechteck 12"/>
          <p:cNvSpPr/>
          <p:nvPr/>
        </p:nvSpPr>
        <p:spPr>
          <a:xfrm>
            <a:off x="3047528" y="1825226"/>
            <a:ext cx="444352"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4000" b="1" cap="none" spc="0" dirty="0" smtClean="0">
                <a:ln w="11430"/>
                <a:solidFill>
                  <a:srgbClr val="FF0000"/>
                </a:solidFill>
                <a:effectLst>
                  <a:outerShdw blurRad="50800" dist="39000" dir="5460000" algn="tl">
                    <a:srgbClr val="000000">
                      <a:alpha val="38000"/>
                    </a:srgbClr>
                  </a:outerShdw>
                </a:effectLst>
              </a:rPr>
              <a:t>1</a:t>
            </a:r>
            <a:endParaRPr lang="de-DE" sz="4000" b="1" cap="none" spc="0" dirty="0">
              <a:ln w="11430"/>
              <a:solidFill>
                <a:srgbClr val="FF0000"/>
              </a:solidFill>
              <a:effectLst>
                <a:outerShdw blurRad="50800" dist="39000" dir="5460000" algn="tl">
                  <a:srgbClr val="000000">
                    <a:alpha val="38000"/>
                  </a:srgbClr>
                </a:outerShdw>
              </a:effectLst>
            </a:endParaRPr>
          </a:p>
        </p:txBody>
      </p:sp>
      <p:sp>
        <p:nvSpPr>
          <p:cNvPr id="2" name="Foliennummernplatzhalter 1"/>
          <p:cNvSpPr>
            <a:spLocks noGrp="1"/>
          </p:cNvSpPr>
          <p:nvPr>
            <p:ph type="sldNum" sz="quarter" idx="12"/>
          </p:nvPr>
        </p:nvSpPr>
        <p:spPr/>
        <p:txBody>
          <a:bodyPr/>
          <a:lstStyle/>
          <a:p>
            <a:fld id="{A2A41EC0-69FA-4860-B755-6E811E0BB15E}" type="slidenum">
              <a:rPr lang="de-DE" smtClean="0"/>
              <a:pPr/>
              <a:t>9</a:t>
            </a:fld>
            <a:endParaRPr lang="de-DE"/>
          </a:p>
        </p:txBody>
      </p:sp>
    </p:spTree>
    <p:extLst>
      <p:ext uri="{BB962C8B-B14F-4D97-AF65-F5344CB8AC3E}">
        <p14:creationId xmlns:p14="http://schemas.microsoft.com/office/powerpoint/2010/main" val="3121629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Benutzerdefiniert 11">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D8D8D8"/>
      </a:hlink>
      <a:folHlink>
        <a:srgbClr val="C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0</TotalTime>
  <Words>1648</Words>
  <Application>Microsoft Office PowerPoint</Application>
  <PresentationFormat>Bildschirmpräsentation (4:3)</PresentationFormat>
  <Paragraphs>364</Paragraphs>
  <Slides>51</Slides>
  <Notes>1</Notes>
  <HiddenSlides>0</HiddenSlides>
  <MMClips>0</MMClips>
  <ScaleCrop>false</ScaleCrop>
  <HeadingPairs>
    <vt:vector size="4" baseType="variant">
      <vt:variant>
        <vt:lpstr>Design</vt:lpstr>
      </vt:variant>
      <vt:variant>
        <vt:i4>1</vt:i4>
      </vt:variant>
      <vt:variant>
        <vt:lpstr>Folientitel</vt:lpstr>
      </vt:variant>
      <vt:variant>
        <vt:i4>51</vt:i4>
      </vt:variant>
    </vt:vector>
  </HeadingPairs>
  <TitlesOfParts>
    <vt:vector size="52" baseType="lpstr">
      <vt:lpstr>Larissa-Design</vt:lpstr>
      <vt:lpstr>PowerPoint-Präsentation</vt:lpstr>
      <vt:lpstr>Geocaching Swiss Army Knife für Fortgeschrittene</vt:lpstr>
      <vt:lpstr>Zielgruppe und Voraussetzungen</vt:lpstr>
      <vt:lpstr>GSAK für Fortgeschrittene</vt:lpstr>
      <vt:lpstr>Datenbanken optimieren?</vt:lpstr>
      <vt:lpstr>Datenbanken aktualisieren</vt:lpstr>
      <vt:lpstr>Bilder hinzufügen</vt:lpstr>
      <vt:lpstr>Spoiler hinzufügen 1</vt:lpstr>
      <vt:lpstr>Spoiler hinzufügen 2</vt:lpstr>
      <vt:lpstr>Spoiler hinzufügen 3</vt:lpstr>
      <vt:lpstr>Spoiler hinzufügen 4</vt:lpstr>
      <vt:lpstr>GCVote hinzufügen</vt:lpstr>
      <vt:lpstr>GCVote auf das GPSr übertragen</vt:lpstr>
      <vt:lpstr>Apropos User Notes…</vt:lpstr>
      <vt:lpstr>GSAK für Fortgeschrittene</vt:lpstr>
      <vt:lpstr>Herausforderungen  bei der Tourplanung</vt:lpstr>
      <vt:lpstr>Pocket Queries – oder nicht?</vt:lpstr>
      <vt:lpstr>Streckenführung</vt:lpstr>
      <vt:lpstr>Streckenführung</vt:lpstr>
      <vt:lpstr>Streckenführung automatisieren</vt:lpstr>
      <vt:lpstr>Attribute ausschließen</vt:lpstr>
      <vt:lpstr>GSAK für Fortgeschrittene</vt:lpstr>
      <vt:lpstr>Herausforderungen beim Loggen</vt:lpstr>
      <vt:lpstr>Loggen in GSAK</vt:lpstr>
      <vt:lpstr>Loggen in GSAK</vt:lpstr>
      <vt:lpstr>Makro: API Post Logging Routine</vt:lpstr>
      <vt:lpstr>GSAK für Fortgeschrittene</vt:lpstr>
      <vt:lpstr>Statistiken mit GSAK - Einführung</vt:lpstr>
      <vt:lpstr>Statistiken mit GSAK - Einführung</vt:lpstr>
      <vt:lpstr>Find Stats Generator – Überblick</vt:lpstr>
      <vt:lpstr>FSG – Der Hauptbildschirm</vt:lpstr>
      <vt:lpstr>FSG – Abschnitte anordnen</vt:lpstr>
      <vt:lpstr>FSG – Das Notes-Feld || Überblick</vt:lpstr>
      <vt:lpstr>FSG – Das Notes-Feld || Syntax</vt:lpstr>
      <vt:lpstr>FSG – Tabs </vt:lpstr>
      <vt:lpstr>FSG – FSG-Plugins</vt:lpstr>
      <vt:lpstr>FSG – FSG-Plugins || Syntax</vt:lpstr>
      <vt:lpstr>BadgeGen</vt:lpstr>
      <vt:lpstr> mdCachingPoints</vt:lpstr>
      <vt:lpstr>SouvenirStats</vt:lpstr>
      <vt:lpstr>FSGPlugin_GenBanner</vt:lpstr>
      <vt:lpstr>FSG – FSG-Plugins || Unsere Syntax</vt:lpstr>
      <vt:lpstr>Alles automatisieren: GenUploadStats</vt:lpstr>
      <vt:lpstr>Und jetzt noch einmal alles zusammen…</vt:lpstr>
      <vt:lpstr>PowerPoint-Präsentation</vt:lpstr>
      <vt:lpstr>PowerPoint-Präsentation</vt:lpstr>
      <vt:lpstr>Anmerkung</vt:lpstr>
      <vt:lpstr>Lizenz</vt:lpstr>
      <vt:lpstr>Liste einiger verwendeter  Makros</vt:lpstr>
      <vt:lpstr>Weiterführende Links</vt:lpstr>
      <vt:lpstr>FSG, BG, GUS – die file-Schnittstelle</vt:lpstr>
    </vt:vector>
  </TitlesOfParts>
  <Company>HomeCJ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 in GSAK - Mega Prora 2013</dc:title>
  <dc:creator>RNKBerlin</dc:creator>
  <cp:lastModifiedBy>Robin Kroha</cp:lastModifiedBy>
  <cp:revision>200</cp:revision>
  <cp:lastPrinted>2013-07-20T09:35:39Z</cp:lastPrinted>
  <dcterms:created xsi:type="dcterms:W3CDTF">2013-04-13T07:32:18Z</dcterms:created>
  <dcterms:modified xsi:type="dcterms:W3CDTF">2013-09-02T07:43:07Z</dcterms:modified>
</cp:coreProperties>
</file>